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92" r:id="rId2"/>
    <p:sldId id="257" r:id="rId3"/>
    <p:sldId id="274" r:id="rId4"/>
    <p:sldId id="256" r:id="rId5"/>
    <p:sldId id="279" r:id="rId6"/>
    <p:sldId id="269" r:id="rId7"/>
    <p:sldId id="258" r:id="rId8"/>
    <p:sldId id="260" r:id="rId9"/>
    <p:sldId id="280" r:id="rId10"/>
    <p:sldId id="308" r:id="rId11"/>
    <p:sldId id="296" r:id="rId12"/>
    <p:sldId id="259" r:id="rId13"/>
    <p:sldId id="297" r:id="rId14"/>
    <p:sldId id="271" r:id="rId15"/>
    <p:sldId id="300" r:id="rId16"/>
    <p:sldId id="301" r:id="rId17"/>
    <p:sldId id="276" r:id="rId18"/>
    <p:sldId id="273" r:id="rId19"/>
    <p:sldId id="305" r:id="rId20"/>
    <p:sldId id="304" r:id="rId21"/>
    <p:sldId id="283" r:id="rId22"/>
    <p:sldId id="281" r:id="rId23"/>
    <p:sldId id="261" r:id="rId24"/>
    <p:sldId id="262" r:id="rId25"/>
    <p:sldId id="270" r:id="rId26"/>
    <p:sldId id="275" r:id="rId27"/>
    <p:sldId id="291" r:id="rId28"/>
    <p:sldId id="293" r:id="rId29"/>
    <p:sldId id="294" r:id="rId30"/>
    <p:sldId id="295" r:id="rId31"/>
    <p:sldId id="284" r:id="rId32"/>
    <p:sldId id="306" r:id="rId33"/>
    <p:sldId id="278" r:id="rId34"/>
    <p:sldId id="302" r:id="rId35"/>
    <p:sldId id="309" r:id="rId36"/>
    <p:sldId id="310" r:id="rId37"/>
    <p:sldId id="303" r:id="rId38"/>
    <p:sldId id="268" r:id="rId39"/>
    <p:sldId id="290" r:id="rId40"/>
    <p:sldId id="272" r:id="rId41"/>
    <p:sldId id="263" r:id="rId42"/>
    <p:sldId id="266" r:id="rId43"/>
    <p:sldId id="265" r:id="rId44"/>
    <p:sldId id="264" r:id="rId45"/>
    <p:sldId id="289" r:id="rId46"/>
    <p:sldId id="307" r:id="rId47"/>
    <p:sldId id="267" r:id="rId48"/>
    <p:sldId id="286" r:id="rId49"/>
    <p:sldId id="287" r:id="rId50"/>
    <p:sldId id="28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340" autoAdjust="0"/>
  </p:normalViewPr>
  <p:slideViewPr>
    <p:cSldViewPr snapToGrid="0">
      <p:cViewPr varScale="1">
        <p:scale>
          <a:sx n="97" d="100"/>
          <a:sy n="97" d="100"/>
        </p:scale>
        <p:origin x="26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46323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1691823001105#bb052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A consensus guide to capturing the ability to inhibit actions and impulsive </a:t>
            </a:r>
            <a:r>
              <a:rPr lang="en-GB" dirty="0" err="1">
                <a:hlinkClick r:id="rId3"/>
              </a:rPr>
              <a:t>behaviors</a:t>
            </a:r>
            <a:r>
              <a:rPr lang="en-GB" dirty="0">
                <a:hlinkClick r:id="rId3"/>
              </a:rPr>
              <a:t> in the stop-signal task | </a:t>
            </a:r>
            <a:r>
              <a:rPr lang="en-GB" dirty="0" err="1">
                <a:hlinkClick r:id="rId3"/>
              </a:rPr>
              <a:t>eLife</a:t>
            </a:r>
            <a:r>
              <a:rPr lang="en-GB" dirty="0">
                <a:hlinkClick r:id="rId3"/>
              </a:rPr>
              <a:t> (elifesciences.org)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SSD adaptation following a linear probability model: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# Example vectors</a:t>
            </a:r>
            <a:br>
              <a:rPr lang="en-GB" dirty="0"/>
            </a:br>
            <a:r>
              <a:rPr lang="en-GB" dirty="0"/>
              <a:t>x &lt;- c(1, 2, 3, 4, 5, 6)</a:t>
            </a:r>
            <a:br>
              <a:rPr lang="en-GB" dirty="0"/>
            </a:br>
            <a:r>
              <a:rPr lang="en-GB" dirty="0"/>
              <a:t>error &lt;- c(0, 0, 1, 0, 1, 1)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1: Calculate the means of x and y</a:t>
            </a:r>
            <a:br>
              <a:rPr lang="en-GB" dirty="0"/>
            </a:br>
            <a:r>
              <a:rPr lang="en-GB" dirty="0" err="1"/>
              <a:t>x_bar</a:t>
            </a:r>
            <a:r>
              <a:rPr lang="en-GB" dirty="0"/>
              <a:t> &lt;- sum(x) / length(x)</a:t>
            </a:r>
            <a:br>
              <a:rPr lang="en-GB" dirty="0"/>
            </a:br>
            <a:r>
              <a:rPr lang="en-GB" dirty="0" err="1"/>
              <a:t>y_bar</a:t>
            </a:r>
            <a:r>
              <a:rPr lang="en-GB" dirty="0"/>
              <a:t> &lt;- sum(y) / length(y)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2: Calculate the slope (b1)</a:t>
            </a:r>
            <a:br>
              <a:rPr lang="en-GB" dirty="0"/>
            </a:br>
            <a:r>
              <a:rPr lang="en-GB" dirty="0"/>
              <a:t>numerator &lt;- sum((x - </a:t>
            </a:r>
            <a:r>
              <a:rPr lang="en-GB" dirty="0" err="1"/>
              <a:t>x_bar</a:t>
            </a:r>
            <a:r>
              <a:rPr lang="en-GB" dirty="0"/>
              <a:t>) * (y - </a:t>
            </a:r>
            <a:r>
              <a:rPr lang="en-GB" dirty="0" err="1"/>
              <a:t>y_bar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/>
              <a:t>denominator &lt;- sum((x - </a:t>
            </a:r>
            <a:r>
              <a:rPr lang="en-GB" dirty="0" err="1"/>
              <a:t>x_bar</a:t>
            </a:r>
            <a:r>
              <a:rPr lang="en-GB" dirty="0"/>
              <a:t>)^2)</a:t>
            </a:r>
            <a:br>
              <a:rPr lang="en-GB" dirty="0"/>
            </a:br>
            <a:r>
              <a:rPr lang="en-GB" dirty="0"/>
              <a:t>beta1 &lt;- numerator / denominator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3: Calculate the intercept (intercept)</a:t>
            </a:r>
            <a:br>
              <a:rPr lang="en-GB" dirty="0"/>
            </a:br>
            <a:r>
              <a:rPr lang="en-GB" dirty="0"/>
              <a:t>intercept &lt;- </a:t>
            </a:r>
            <a:r>
              <a:rPr lang="en-GB" dirty="0" err="1"/>
              <a:t>y_bar</a:t>
            </a:r>
            <a:r>
              <a:rPr lang="en-GB" dirty="0"/>
              <a:t> - beta1 * </a:t>
            </a:r>
            <a:r>
              <a:rPr lang="en-GB" dirty="0" err="1"/>
              <a:t>x_bar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Print the coefficients (Compare with </a:t>
            </a:r>
            <a:r>
              <a:rPr lang="en-GB" dirty="0" err="1"/>
              <a:t>lm</a:t>
            </a:r>
            <a:r>
              <a:rPr lang="en-GB" dirty="0"/>
              <a:t>(error ~ x))</a:t>
            </a:r>
            <a:br>
              <a:rPr lang="en-GB" dirty="0"/>
            </a:br>
            <a:r>
              <a:rPr lang="en-GB" dirty="0"/>
              <a:t>intercept</a:t>
            </a:r>
            <a:br>
              <a:rPr lang="en-GB" dirty="0"/>
            </a:br>
            <a:r>
              <a:rPr lang="en-GB" dirty="0"/>
              <a:t>beta1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Make prediction about value that generates y=0.5</a:t>
            </a:r>
            <a:br>
              <a:rPr lang="en-GB" dirty="0"/>
            </a:br>
            <a:r>
              <a:rPr lang="en-GB" dirty="0"/>
              <a:t>x = (0.5 - intercept) / beta1</a:t>
            </a:r>
            <a:br>
              <a:rPr lang="en-GB" dirty="0"/>
            </a:br>
            <a:r>
              <a:rPr lang="en-GB" dirty="0"/>
              <a:t>x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plot(x, error)  # Plot the data</a:t>
            </a:r>
            <a:br>
              <a:rPr lang="en-GB" dirty="0"/>
            </a:br>
            <a:r>
              <a:rPr lang="en-GB" dirty="0" err="1"/>
              <a:t>abline</a:t>
            </a:r>
            <a:r>
              <a:rPr lang="en-GB" dirty="0"/>
              <a:t>(intercept, beta1)  # Plot the regression line)</a:t>
            </a:r>
            <a:br>
              <a:rPr lang="en-GB" dirty="0"/>
            </a:br>
            <a:r>
              <a:rPr lang="en-GB" dirty="0"/>
              <a:t>lines(c(x, x), c(0, 0.5), col='red')  # Plot the vertical line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2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A true reflection of executive functioning or a representation of task-specific variance? Re-evaluating the unity/diversity framework - ScienceDirect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69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0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Indices: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Aristodemou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E.,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Rommelse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Kievit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(2024). Attentiveness modulates reaction-time variability: findings from a population-based sample of 1032 children.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Collabra: Psychology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122517.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65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1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https://www.sciencedirect.com/science/article/pii/S0010028520300049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5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gif"/><Relationship Id="rId3" Type="http://schemas.openxmlformats.org/officeDocument/2006/relationships/image" Target="../media/image29.gif"/><Relationship Id="rId7" Type="http://schemas.openxmlformats.org/officeDocument/2006/relationships/image" Target="../media/image33.jpeg"/><Relationship Id="rId12" Type="http://schemas.openxmlformats.org/officeDocument/2006/relationships/image" Target="../media/image3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gif"/><Relationship Id="rId10" Type="http://schemas.openxmlformats.org/officeDocument/2006/relationships/image" Target="../media/image35.png"/><Relationship Id="rId4" Type="http://schemas.openxmlformats.org/officeDocument/2006/relationships/image" Target="../media/image30.gif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3279095.2024.2307413" TargetMode="External"/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.png"/><Relationship Id="rId9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microsoft.com/office/2007/relationships/hdphoto" Target="../media/hdphoto5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neuroscience/articles/10.3389/fnins.2021.650219/full" TargetMode="External"/><Relationship Id="rId2" Type="http://schemas.openxmlformats.org/officeDocument/2006/relationships/hyperlink" Target="https://github.com/agnesnorbury/cognitive-mechanisms-psychotherapy?tab=readme-ov-fi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B6FCC-C405-1053-FDCD-8861ED07E24C}"/>
              </a:ext>
            </a:extLst>
          </p:cNvPr>
          <p:cNvSpPr txBox="1"/>
          <p:nvPr/>
        </p:nvSpPr>
        <p:spPr>
          <a:xfrm>
            <a:off x="1719263" y="3782110"/>
            <a:ext cx="87534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A Gamified Additive Cognitive Control Paradigm for Computational Neuropsychology</a:t>
            </a:r>
            <a:endParaRPr lang="en-GB" sz="3200" b="1" dirty="0">
              <a:solidFill>
                <a:schemeClr val="bg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81BFDB03-82AB-67D4-F006-6152B863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2" y="5880187"/>
            <a:ext cx="1911593" cy="869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C82B32-6B8D-8A4B-CE90-61BBAEE22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6" y="5772150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40FB-23D0-D35B-4DB3-58374A31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230516-3E81-A948-7EB0-D13AB76DC876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1. The Game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086693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story of a good </a:t>
            </a:r>
            <a:r>
              <a:rPr lang="fr-FR" dirty="0" err="1"/>
              <a:t>boi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 and a cat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Nogo</a:t>
            </a:r>
            <a:r>
              <a:rPr lang="fr-FR" dirty="0"/>
              <a:t> »</a:t>
            </a:r>
          </a:p>
          <a:p>
            <a:r>
              <a:rPr lang="fr-FR" sz="1200" i="1" dirty="0"/>
              <a:t>(A </a:t>
            </a:r>
            <a:r>
              <a:rPr lang="fr-FR" sz="1200" i="1" dirty="0" err="1"/>
              <a:t>play</a:t>
            </a:r>
            <a:r>
              <a:rPr lang="fr-FR" sz="1200" i="1" dirty="0"/>
              <a:t> on </a:t>
            </a:r>
            <a:r>
              <a:rPr lang="fr-FR" sz="1200" i="1" dirty="0" err="1"/>
              <a:t>words</a:t>
            </a:r>
            <a:r>
              <a:rPr lang="fr-FR" sz="1200" i="1" dirty="0"/>
              <a:t> on the « Go/No-go » </a:t>
            </a:r>
            <a:r>
              <a:rPr lang="fr-FR" sz="1200" i="1" dirty="0" err="1"/>
              <a:t>paradigm</a:t>
            </a:r>
            <a:r>
              <a:rPr lang="fr-FR" sz="1200" i="1" dirty="0"/>
              <a:t> for inhibition)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Specifications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and </a:t>
            </a:r>
            <a:r>
              <a:rPr lang="fr-FR" dirty="0" err="1"/>
              <a:t>compelling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, conditions and </a:t>
            </a:r>
            <a:r>
              <a:rPr lang="fr-FR" dirty="0" err="1"/>
              <a:t>demographics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Extendable</a:t>
            </a:r>
            <a:r>
              <a:rPr lang="fr-FR" dirty="0"/>
              <a:t> design </a:t>
            </a:r>
            <a:r>
              <a:rPr lang="fr-FR" dirty="0" err="1"/>
              <a:t>suited</a:t>
            </a:r>
            <a:r>
              <a:rPr lang="fr-FR" dirty="0"/>
              <a:t> for 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Free, and open and </a:t>
            </a:r>
            <a:r>
              <a:rPr lang="fr-FR" dirty="0" err="1"/>
              <a:t>reusable</a:t>
            </a:r>
            <a:r>
              <a:rPr lang="fr-FR" dirty="0"/>
              <a:t> (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</a:t>
            </a:r>
            <a:r>
              <a:rPr lang="fr-FR" dirty="0" err="1"/>
              <a:t>game</a:t>
            </a:r>
            <a:r>
              <a:rPr lang="fr-FR" dirty="0"/>
              <a:t>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DIAGETIC » </a:t>
            </a:r>
            <a:r>
              <a:rPr lang="fr-FR" dirty="0" err="1"/>
              <a:t>game</a:t>
            </a:r>
            <a:r>
              <a:rPr lang="fr-FR"/>
              <a:t> design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and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783394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55836" y="31494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Game </a:t>
            </a:r>
            <a:r>
              <a:rPr lang="fr-FR" sz="3200" b="1" dirty="0" err="1"/>
              <a:t>mechanisms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Doggo / </a:t>
            </a:r>
            <a:r>
              <a:rPr lang="en-GB" sz="1200" dirty="0" err="1"/>
              <a:t>Nogo</a:t>
            </a:r>
            <a:r>
              <a:rPr lang="en-GB" sz="1200" dirty="0"/>
              <a:t> key game mechanisms</a:t>
            </a:r>
          </a:p>
          <a:p>
            <a:endParaRPr lang="en-GB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Narrative 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Compelling story that generates engagement and interest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Response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Each trial is rewarded / punished with multimodal cues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Competitive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Creates challenge and “challenge your friend” opportunities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Sense of progression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Levels: each level targets specific cognitive mechanisms</a:t>
            </a:r>
          </a:p>
          <a:p>
            <a:pPr lvl="1"/>
            <a:endParaRPr lang="en-GB" sz="1200" dirty="0"/>
          </a:p>
          <a:p>
            <a:r>
              <a:rPr lang="en-GB" sz="1200" dirty="0"/>
              <a:t>Let’s start step by step with “LEVEL 1”: simple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3074" name="Picture 2" descr="Video gif. A dog is offered a piece of cotton candy. He tastes it and pulls away in disgust, pawing it away from his face.">
            <a:extLst>
              <a:ext uri="{FF2B5EF4-FFF2-40B4-BE49-F238E27FC236}">
                <a16:creationId xmlns:a16="http://schemas.microsoft.com/office/drawing/2014/main" id="{7721F463-8C35-675D-75F0-F5207A2B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81" y="2795974"/>
            <a:ext cx="190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F by MOODMAN">
            <a:extLst>
              <a:ext uri="{FF2B5EF4-FFF2-40B4-BE49-F238E27FC236}">
                <a16:creationId xmlns:a16="http://schemas.microsoft.com/office/drawing/2014/main" id="{6A09520F-762D-217F-CEFB-B5D8572B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25" y="179367"/>
            <a:ext cx="2582056" cy="258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91C86F-0ECC-CE33-46BA-88823BD65926}"/>
              </a:ext>
            </a:extLst>
          </p:cNvPr>
          <p:cNvGrpSpPr/>
          <p:nvPr/>
        </p:nvGrpSpPr>
        <p:grpSpPr>
          <a:xfrm>
            <a:off x="320228" y="4168985"/>
            <a:ext cx="6040636" cy="2579279"/>
            <a:chOff x="5195600" y="3127168"/>
            <a:chExt cx="6040636" cy="257927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F2EDE32-7F13-739E-FDD0-97FC40DC0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4" r="33873"/>
            <a:stretch/>
          </p:blipFill>
          <p:spPr bwMode="auto">
            <a:xfrm>
              <a:off x="5195600" y="3127168"/>
              <a:ext cx="145404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What does an IQ of level 100-130 indicate? - Quora">
              <a:extLst>
                <a:ext uri="{FF2B5EF4-FFF2-40B4-BE49-F238E27FC236}">
                  <a16:creationId xmlns:a16="http://schemas.microsoft.com/office/drawing/2014/main" id="{97DB1CAE-A2C2-71A8-B6D3-3D3C18048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648" y="3127168"/>
              <a:ext cx="2663078" cy="16963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uest Post: How to Create a Plum Pudding Chart (circular waffle chart) –  Viz Zen Data">
              <a:extLst>
                <a:ext uri="{FF2B5EF4-FFF2-40B4-BE49-F238E27FC236}">
                  <a16:creationId xmlns:a16="http://schemas.microsoft.com/office/drawing/2014/main" id="{09793F80-218E-C5FF-E3F0-1252EA4E8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725" y="3127168"/>
              <a:ext cx="1923511" cy="117547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llustration Infographique Pour La Conception Web Vecteur De Jauge Vecteurs  libres de droits et plus d'images vectorielles de Thermomètre - iStock">
              <a:extLst>
                <a:ext uri="{FF2B5EF4-FFF2-40B4-BE49-F238E27FC236}">
                  <a16:creationId xmlns:a16="http://schemas.microsoft.com/office/drawing/2014/main" id="{26784246-25EA-42EF-301D-E9724DC8A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4767" y="4752619"/>
              <a:ext cx="1430742" cy="95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utoriel vidéo jQuery : Créer une Jauge circulaire avec les Canvas |  Grafikart">
              <a:extLst>
                <a:ext uri="{FF2B5EF4-FFF2-40B4-BE49-F238E27FC236}">
                  <a16:creationId xmlns:a16="http://schemas.microsoft.com/office/drawing/2014/main" id="{E6856B54-9E73-6C00-0D01-E1844EB89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268" y="4752618"/>
              <a:ext cx="1907657" cy="9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5BA7FF2-D128-1368-FBC6-CC81DAB5B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5234" y="3895940"/>
            <a:ext cx="1188965" cy="1192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1A55F9-A46A-D4EB-E97C-230C7A93A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4985" y="3895940"/>
            <a:ext cx="1216462" cy="1253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382692-B5EA-0137-F61C-8CA01D27D2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7297" y="3895940"/>
            <a:ext cx="1183343" cy="1253325"/>
          </a:xfrm>
          <a:prstGeom prst="rect">
            <a:avLst/>
          </a:prstGeom>
        </p:spPr>
      </p:pic>
      <p:pic>
        <p:nvPicPr>
          <p:cNvPr id="34" name="Picture 4" descr="Pokemon Hgss GIF">
            <a:extLst>
              <a:ext uri="{FF2B5EF4-FFF2-40B4-BE49-F238E27FC236}">
                <a16:creationId xmlns:a16="http://schemas.microsoft.com/office/drawing/2014/main" id="{1DECDEA0-DC60-0711-B9F3-F8C25673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76" y="136169"/>
            <a:ext cx="3056435" cy="22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1AB7E1-5CE2-A6ED-5197-EA6EC8C3F9B7}"/>
              </a:ext>
            </a:extLst>
          </p:cNvPr>
          <p:cNvGrpSpPr/>
          <p:nvPr/>
        </p:nvGrpSpPr>
        <p:grpSpPr>
          <a:xfrm>
            <a:off x="8437123" y="2862998"/>
            <a:ext cx="3559743" cy="930858"/>
            <a:chOff x="7483729" y="3262809"/>
            <a:chExt cx="4085667" cy="106838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0218239-0E40-9CCC-49CD-2DC3FBFCBE59}"/>
                </a:ext>
              </a:extLst>
            </p:cNvPr>
            <p:cNvSpPr/>
            <p:nvPr/>
          </p:nvSpPr>
          <p:spPr>
            <a:xfrm>
              <a:off x="7483729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8D00DFD-C677-B09D-A861-888189276330}"/>
                </a:ext>
              </a:extLst>
            </p:cNvPr>
            <p:cNvSpPr/>
            <p:nvPr/>
          </p:nvSpPr>
          <p:spPr>
            <a:xfrm>
              <a:off x="8858853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5B2CF5C-3452-DDB8-C610-CE7A477445B0}"/>
                </a:ext>
              </a:extLst>
            </p:cNvPr>
            <p:cNvSpPr/>
            <p:nvPr/>
          </p:nvSpPr>
          <p:spPr>
            <a:xfrm>
              <a:off x="10233977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E5D7D4-7A5E-9C80-940A-286E140A4EB6}"/>
                </a:ext>
              </a:extLst>
            </p:cNvPr>
            <p:cNvSpPr/>
            <p:nvPr/>
          </p:nvSpPr>
          <p:spPr>
            <a:xfrm>
              <a:off x="7483729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70ED6DE-C494-268C-2B8F-88261F14AFBF}"/>
                </a:ext>
              </a:extLst>
            </p:cNvPr>
            <p:cNvSpPr/>
            <p:nvPr/>
          </p:nvSpPr>
          <p:spPr>
            <a:xfrm>
              <a:off x="8858853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D8DC4D7-CDE1-7766-A57E-8FDF433732BF}"/>
                </a:ext>
              </a:extLst>
            </p:cNvPr>
            <p:cNvSpPr/>
            <p:nvPr/>
          </p:nvSpPr>
          <p:spPr>
            <a:xfrm>
              <a:off x="10233977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271DA7D-E4BB-2154-CB3A-F2ECA68BEC63}"/>
                </a:ext>
              </a:extLst>
            </p:cNvPr>
            <p:cNvSpPr/>
            <p:nvPr/>
          </p:nvSpPr>
          <p:spPr>
            <a:xfrm>
              <a:off x="7483730" y="3574016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1841CD6-80B8-EB82-5B05-3D7CE3156344}"/>
                </a:ext>
              </a:extLst>
            </p:cNvPr>
            <p:cNvSpPr/>
            <p:nvPr/>
          </p:nvSpPr>
          <p:spPr>
            <a:xfrm>
              <a:off x="7483729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F261F9-8521-1E6E-2DC0-21A0A878CD88}"/>
                </a:ext>
              </a:extLst>
            </p:cNvPr>
            <p:cNvSpPr/>
            <p:nvPr/>
          </p:nvSpPr>
          <p:spPr>
            <a:xfrm>
              <a:off x="8858853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872D452-92CC-0BCE-3CDB-7034EE42A479}"/>
                </a:ext>
              </a:extLst>
            </p:cNvPr>
            <p:cNvSpPr/>
            <p:nvPr/>
          </p:nvSpPr>
          <p:spPr>
            <a:xfrm>
              <a:off x="10233977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23922F3-6337-284F-909B-D9AD7E63AD3D}"/>
                </a:ext>
              </a:extLst>
            </p:cNvPr>
            <p:cNvSpPr/>
            <p:nvPr/>
          </p:nvSpPr>
          <p:spPr>
            <a:xfrm>
              <a:off x="7483729" y="3865967"/>
              <a:ext cx="980487" cy="19077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6B0B92C-20C6-5413-57CB-A1C730934FBB}"/>
                </a:ext>
              </a:extLst>
            </p:cNvPr>
            <p:cNvSpPr/>
            <p:nvPr/>
          </p:nvSpPr>
          <p:spPr>
            <a:xfrm>
              <a:off x="7483730" y="3865967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DF6E594-374B-26F8-3D93-18A18482940D}"/>
                </a:ext>
              </a:extLst>
            </p:cNvPr>
            <p:cNvSpPr/>
            <p:nvPr/>
          </p:nvSpPr>
          <p:spPr>
            <a:xfrm>
              <a:off x="7483729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03599EB-FBD4-6D82-E37E-13EAB416EBBD}"/>
                </a:ext>
              </a:extLst>
            </p:cNvPr>
            <p:cNvSpPr/>
            <p:nvPr/>
          </p:nvSpPr>
          <p:spPr>
            <a:xfrm>
              <a:off x="8858853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36B277D-B0E1-1C6F-26B2-B60BEF45DDBC}"/>
                </a:ext>
              </a:extLst>
            </p:cNvPr>
            <p:cNvSpPr/>
            <p:nvPr/>
          </p:nvSpPr>
          <p:spPr>
            <a:xfrm>
              <a:off x="10233977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456331F-0FC6-3B29-74DC-F525759F366F}"/>
                </a:ext>
              </a:extLst>
            </p:cNvPr>
            <p:cNvSpPr/>
            <p:nvPr/>
          </p:nvSpPr>
          <p:spPr>
            <a:xfrm>
              <a:off x="7483729" y="4140420"/>
              <a:ext cx="980487" cy="19077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18C6B0-1B98-6A3B-72E5-AA3FA61BC53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635235" y="2434154"/>
            <a:ext cx="602259" cy="355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A88CA2-B2A0-1177-2947-AF5B8DD55425}"/>
              </a:ext>
            </a:extLst>
          </p:cNvPr>
          <p:cNvSpPr/>
          <p:nvPr/>
        </p:nvSpPr>
        <p:spPr>
          <a:xfrm>
            <a:off x="0" y="164892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u="sng" dirty="0"/>
              <a:t>Proof of concept </a:t>
            </a:r>
          </a:p>
          <a:p>
            <a:r>
              <a:rPr lang="fr-FR" sz="3200" b="1" dirty="0" err="1"/>
              <a:t>Level</a:t>
            </a:r>
            <a:r>
              <a:rPr lang="fr-FR" sz="3200" b="1" dirty="0"/>
              <a:t> 1: Simple </a:t>
            </a:r>
            <a:r>
              <a:rPr lang="fr-FR" sz="3200" b="1" dirty="0" err="1"/>
              <a:t>Reaction</a:t>
            </a:r>
            <a:r>
              <a:rPr lang="fr-FR" sz="3200" b="1" dirty="0"/>
              <a:t> Time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FB81DE-2116-D2FB-E4E6-B892B95E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545" y="69219"/>
            <a:ext cx="2202617" cy="8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8F502-A6EE-8830-1276-34D919D4310C}"/>
              </a:ext>
            </a:extLst>
          </p:cNvPr>
          <p:cNvGrpSpPr/>
          <p:nvPr/>
        </p:nvGrpSpPr>
        <p:grpSpPr>
          <a:xfrm>
            <a:off x="8330811" y="3240304"/>
            <a:ext cx="2329458" cy="1551649"/>
            <a:chOff x="5745803" y="1958502"/>
            <a:chExt cx="3806758" cy="25356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04E557-AA43-43DE-669A-AE6DC9DA88D4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342A8DAD-C3A9-4A94-55C0-A5FB81E1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7" name="Picture 6" descr="A cartoon of a sausage">
              <a:extLst>
                <a:ext uri="{FF2B5EF4-FFF2-40B4-BE49-F238E27FC236}">
                  <a16:creationId xmlns:a16="http://schemas.microsoft.com/office/drawing/2014/main" id="{0CCDED75-8051-DF68-530D-B86ECB86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1690CC-5F3F-55B5-9B06-33C7CF127D21}"/>
              </a:ext>
            </a:extLst>
          </p:cNvPr>
          <p:cNvGrpSpPr/>
          <p:nvPr/>
        </p:nvGrpSpPr>
        <p:grpSpPr>
          <a:xfrm>
            <a:off x="11098839" y="3751662"/>
            <a:ext cx="567228" cy="592801"/>
            <a:chOff x="11018850" y="4715982"/>
            <a:chExt cx="815722" cy="85249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568562D-9998-6BED-B33B-ECBC912720E9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3C71C9-38D5-3E9C-4740-072498E585F5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1822AC-6C0A-35ED-BF4E-9BB4993400B9}"/>
              </a:ext>
            </a:extLst>
          </p:cNvPr>
          <p:cNvGrpSpPr/>
          <p:nvPr/>
        </p:nvGrpSpPr>
        <p:grpSpPr>
          <a:xfrm>
            <a:off x="8330811" y="5141459"/>
            <a:ext cx="2329458" cy="1551649"/>
            <a:chOff x="5745803" y="1958502"/>
            <a:chExt cx="3806758" cy="25356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CF62D6-CFF7-1153-F674-682E17B03B3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4F669F3-6C92-C29E-8AD8-9156BF3D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4" name="Picture 13" descr="A cartoon of a sausage">
              <a:extLst>
                <a:ext uri="{FF2B5EF4-FFF2-40B4-BE49-F238E27FC236}">
                  <a16:creationId xmlns:a16="http://schemas.microsoft.com/office/drawing/2014/main" id="{71479C30-C13D-372A-EDE0-AB52C4C4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847628-8133-F119-BC09-85151E561A33}"/>
              </a:ext>
            </a:extLst>
          </p:cNvPr>
          <p:cNvGrpSpPr/>
          <p:nvPr/>
        </p:nvGrpSpPr>
        <p:grpSpPr>
          <a:xfrm>
            <a:off x="8330811" y="1389721"/>
            <a:ext cx="2329458" cy="1551649"/>
            <a:chOff x="7933572" y="614738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9C446-4046-0D3A-E3C0-08063B722EEC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A86202-5429-995E-9F12-3359801F3EC0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FEB88970-2F76-5433-9942-0ED4B600D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53123A-7963-EF83-6BF0-7A3C39CE1ECF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7C99959-2E91-2CDC-5923-DABB3C89F045}"/>
              </a:ext>
            </a:extLst>
          </p:cNvPr>
          <p:cNvSpPr/>
          <p:nvPr/>
        </p:nvSpPr>
        <p:spPr>
          <a:xfrm>
            <a:off x="9041417" y="3326644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FEA06-7227-CF8B-D325-8DDBB793F697}"/>
              </a:ext>
            </a:extLst>
          </p:cNvPr>
          <p:cNvSpPr/>
          <p:nvPr/>
        </p:nvSpPr>
        <p:spPr>
          <a:xfrm>
            <a:off x="9037058" y="5205329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65327-A9DC-6234-E91F-F0B947247DE0}"/>
              </a:ext>
            </a:extLst>
          </p:cNvPr>
          <p:cNvSpPr txBox="1"/>
          <p:nvPr/>
        </p:nvSpPr>
        <p:spPr>
          <a:xfrm>
            <a:off x="179881" y="1393041"/>
            <a:ext cx="73235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« Simple 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Only</a:t>
            </a:r>
            <a:r>
              <a:rPr lang="fr-FR" sz="2000" dirty="0"/>
              <a:t> one </a:t>
            </a:r>
            <a:r>
              <a:rPr lang="fr-FR" sz="2000" dirty="0" err="1"/>
              <a:t>response</a:t>
            </a:r>
            <a:r>
              <a:rPr lang="fr-FR" sz="2000" dirty="0"/>
              <a:t>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1400" i="1" dirty="0"/>
              <a:t>(no </a:t>
            </a:r>
            <a:r>
              <a:rPr lang="fr-FR" sz="1400" i="1" dirty="0" err="1"/>
              <a:t>decision</a:t>
            </a:r>
            <a:r>
              <a:rPr lang="fr-FR" sz="1400" i="1" dirty="0"/>
              <a:t> </a:t>
            </a:r>
            <a:r>
              <a:rPr lang="fr-FR" sz="1400" i="1" dirty="0" err="1"/>
              <a:t>making</a:t>
            </a:r>
            <a:r>
              <a:rPr lang="fr-FR" sz="1400" i="1" dirty="0"/>
              <a:t> process)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No « </a:t>
            </a:r>
            <a:r>
              <a:rPr lang="fr-FR" sz="2000" dirty="0" err="1"/>
              <a:t>errors</a:t>
            </a:r>
            <a:r>
              <a:rPr lang="fr-FR" sz="2000" dirty="0"/>
              <a:t> » possible</a:t>
            </a:r>
          </a:p>
          <a:p>
            <a:endParaRPr lang="fr-FR" sz="2000" b="1" dirty="0"/>
          </a:p>
          <a:p>
            <a:r>
              <a:rPr lang="fr-FR" sz="2000" b="1" dirty="0" err="1">
                <a:solidFill>
                  <a:srgbClr val="0070C0"/>
                </a:solidFill>
              </a:rPr>
              <a:t>Procedure</a:t>
            </a:r>
            <a:endParaRPr lang="fr-FR" sz="2000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Variable ISI (no stimulus)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Stimulus </a:t>
            </a:r>
            <a:r>
              <a:rPr lang="fr-FR" sz="2000" b="1" dirty="0" err="1"/>
              <a:t>appears</a:t>
            </a:r>
            <a:r>
              <a:rPr lang="fr-FR" sz="2000" b="1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 err="1"/>
              <a:t>Wait</a:t>
            </a:r>
            <a:r>
              <a:rPr lang="fr-FR" sz="2000" b="1" dirty="0"/>
              <a:t> </a:t>
            </a:r>
            <a:r>
              <a:rPr lang="fr-FR" sz="2000" b="1" dirty="0" err="1"/>
              <a:t>until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r>
              <a:rPr lang="fr-FR" sz="2000" b="1" dirty="0"/>
              <a:t>  and record RT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b="1" dirty="0" err="1"/>
              <a:t>Penalize</a:t>
            </a:r>
            <a:r>
              <a:rPr lang="fr-FR" sz="2000" b="1" dirty="0"/>
              <a:t> « slow » </a:t>
            </a:r>
            <a:r>
              <a:rPr lang="fr-FR" sz="2000" b="1" dirty="0" err="1"/>
              <a:t>responses</a:t>
            </a:r>
            <a:r>
              <a:rPr lang="fr-FR" sz="2000" b="1" dirty="0"/>
              <a:t> </a:t>
            </a:r>
            <a:r>
              <a:rPr lang="fr-FR" sz="1400" dirty="0"/>
              <a:t>(e.g., </a:t>
            </a:r>
            <a:r>
              <a:rPr lang="fr-FR" sz="1400" dirty="0" err="1"/>
              <a:t>sausage</a:t>
            </a:r>
            <a:r>
              <a:rPr lang="fr-FR" sz="1400" dirty="0"/>
              <a:t> </a:t>
            </a:r>
            <a:r>
              <a:rPr lang="fr-FR" sz="1400" dirty="0" err="1"/>
              <a:t>gets</a:t>
            </a:r>
            <a:r>
              <a:rPr lang="fr-FR" sz="1400" dirty="0"/>
              <a:t> </a:t>
            </a:r>
            <a:r>
              <a:rPr lang="fr-FR" sz="1400" dirty="0" err="1"/>
              <a:t>rotten</a:t>
            </a:r>
            <a:r>
              <a:rPr lang="fr-FR" sz="1400" dirty="0"/>
              <a:t> and </a:t>
            </a:r>
            <a:r>
              <a:rPr lang="fr-FR" sz="1400" dirty="0" err="1"/>
              <a:t>doggo</a:t>
            </a:r>
            <a:r>
              <a:rPr lang="fr-FR" sz="1400" dirty="0"/>
              <a:t> </a:t>
            </a:r>
            <a:r>
              <a:rPr lang="fr-FR" sz="1400" dirty="0" err="1"/>
              <a:t>doesn’t</a:t>
            </a:r>
            <a:r>
              <a:rPr lang="fr-FR" sz="1400" dirty="0"/>
              <a:t> like </a:t>
            </a:r>
            <a:r>
              <a:rPr lang="fr-FR" sz="1400" dirty="0" err="1"/>
              <a:t>it</a:t>
            </a:r>
            <a:r>
              <a:rPr lang="fr-FR" sz="1400" dirty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469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The </a:t>
            </a:r>
            <a:r>
              <a:rPr lang="fr-FR" sz="3200" b="1" dirty="0" err="1"/>
              <a:t>need</a:t>
            </a:r>
            <a:r>
              <a:rPr lang="fr-FR" sz="3200" b="1" dirty="0"/>
              <a:t> for « </a:t>
            </a:r>
            <a:r>
              <a:rPr lang="fr-FR" sz="3200" b="1" dirty="0" err="1"/>
              <a:t>bad</a:t>
            </a:r>
            <a:r>
              <a:rPr lang="fr-FR" sz="3200" b="1" dirty="0"/>
              <a:t> » trials 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Need to </a:t>
            </a:r>
            <a:r>
              <a:rPr lang="fr-FR" sz="1600" dirty="0" err="1"/>
              <a:t>differentiate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« </a:t>
            </a:r>
            <a:r>
              <a:rPr lang="fr-FR" sz="1600" b="1" dirty="0" err="1">
                <a:solidFill>
                  <a:schemeClr val="accent2"/>
                </a:solidFill>
              </a:rPr>
              <a:t>early</a:t>
            </a:r>
            <a:r>
              <a:rPr lang="fr-FR" sz="1600" dirty="0"/>
              <a:t> », « </a:t>
            </a:r>
            <a:r>
              <a:rPr lang="fr-FR" sz="1600" b="1" dirty="0">
                <a:solidFill>
                  <a:srgbClr val="00B050"/>
                </a:solidFill>
              </a:rPr>
              <a:t>fast</a:t>
            </a:r>
            <a:r>
              <a:rPr lang="fr-FR" sz="1600" dirty="0"/>
              <a:t> » and « </a:t>
            </a:r>
            <a:r>
              <a:rPr lang="fr-FR" sz="1600" b="1" dirty="0">
                <a:solidFill>
                  <a:srgbClr val="FF0000"/>
                </a:solidFill>
              </a:rPr>
              <a:t>slow</a:t>
            </a:r>
            <a:r>
              <a:rPr lang="fr-FR" sz="1600" dirty="0"/>
              <a:t> » trials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/>
              <a:t>How to set a </a:t>
            </a:r>
            <a:r>
              <a:rPr lang="fr-FR" sz="1600" b="1" dirty="0" err="1"/>
              <a:t>threshold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norms</a:t>
            </a:r>
            <a:r>
              <a:rPr lang="fr-FR" sz="1600" dirty="0"/>
              <a:t>? E.g., </a:t>
            </a:r>
            <a:r>
              <a:rPr lang="fr-FR" sz="1600" dirty="0" err="1"/>
              <a:t>stratified</a:t>
            </a:r>
            <a:r>
              <a:rPr lang="fr-FR" sz="1600" dirty="0"/>
              <a:t> by </a:t>
            </a:r>
            <a:r>
              <a:rPr lang="fr-FR" sz="1600" dirty="0" err="1"/>
              <a:t>age</a:t>
            </a:r>
            <a:r>
              <a:rPr lang="fr-FR" sz="1600" dirty="0"/>
              <a:t>?</a:t>
            </a:r>
          </a:p>
          <a:p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Adaptive </a:t>
            </a:r>
            <a:r>
              <a:rPr lang="fr-FR" sz="1600" b="1" dirty="0" err="1"/>
              <a:t>threshold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Cumulative </a:t>
            </a:r>
            <a:r>
              <a:rPr lang="fr-FR" sz="1600" b="1" dirty="0" err="1">
                <a:solidFill>
                  <a:srgbClr val="7030A0"/>
                </a:solidFill>
              </a:rPr>
              <a:t>Median</a:t>
            </a:r>
            <a:r>
              <a:rPr lang="fr-FR" sz="1600" b="1" dirty="0">
                <a:solidFill>
                  <a:srgbClr val="7030A0"/>
                </a:solidFill>
              </a:rPr>
              <a:t> 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&gt; </a:t>
            </a:r>
            <a:r>
              <a:rPr lang="fr-FR" sz="1600" dirty="0" err="1"/>
              <a:t>Threshold</a:t>
            </a:r>
            <a:r>
              <a:rPr lang="fr-FR" sz="1600" dirty="0"/>
              <a:t> = « Slow » trial: </a:t>
            </a:r>
            <a:r>
              <a:rPr lang="fr-FR" sz="1600" b="1" dirty="0" err="1">
                <a:solidFill>
                  <a:srgbClr val="FF0000"/>
                </a:solidFill>
              </a:rPr>
              <a:t>Negative</a:t>
            </a:r>
            <a:r>
              <a:rPr lang="fr-FR" sz="1600" b="1" dirty="0">
                <a:solidFill>
                  <a:srgbClr val="FF0000"/>
                </a:solidFill>
              </a:rPr>
              <a:t> feedback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&lt;= </a:t>
            </a:r>
            <a:r>
              <a:rPr lang="fr-FR" sz="1600" dirty="0" err="1"/>
              <a:t>Threshold</a:t>
            </a:r>
            <a:r>
              <a:rPr lang="fr-FR" sz="1600" dirty="0"/>
              <a:t> = « Fast » trial: </a:t>
            </a:r>
            <a:r>
              <a:rPr lang="fr-FR" sz="1600" b="1" dirty="0">
                <a:solidFill>
                  <a:srgbClr val="00B050"/>
                </a:solidFill>
              </a:rPr>
              <a:t>Positive feedback</a:t>
            </a:r>
            <a:endParaRPr lang="fr-FR" sz="16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Predictible</a:t>
            </a:r>
            <a:r>
              <a:rPr lang="fr-FR" sz="1600" b="1" dirty="0"/>
              <a:t> </a:t>
            </a:r>
            <a:r>
              <a:rPr lang="fr-FR" sz="1600" b="1" dirty="0" err="1"/>
              <a:t>behaviour</a:t>
            </a:r>
            <a:r>
              <a:rPr lang="fr-FR" sz="1600" b="1" dirty="0"/>
              <a:t>: ≈ ½ trials are « fast » </a:t>
            </a:r>
            <a:r>
              <a:rPr lang="fr-FR" sz="1100" i="1" dirty="0"/>
              <a:t>(by </a:t>
            </a:r>
            <a:r>
              <a:rPr lang="fr-FR" sz="1100" i="1" dirty="0" err="1"/>
              <a:t>definition</a:t>
            </a:r>
            <a:r>
              <a:rPr lang="fr-FR" sz="1100" i="1" dirty="0"/>
              <a:t>)</a:t>
            </a:r>
          </a:p>
          <a:p>
            <a:endParaRPr lang="fr-FR" sz="1600" b="1" dirty="0"/>
          </a:p>
          <a:p>
            <a:r>
              <a:rPr lang="fr-FR" sz="1600" b="1" dirty="0" err="1"/>
              <a:t>Using</a:t>
            </a:r>
            <a:r>
              <a:rPr lang="fr-FR" sz="1600" b="1" dirty="0"/>
              <a:t> an adaptive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creates</a:t>
            </a:r>
            <a:r>
              <a:rPr lang="fr-FR" sz="1600" b="1" dirty="0"/>
              <a:t> the </a:t>
            </a:r>
            <a:r>
              <a:rPr lang="fr-FR" sz="1600" b="1" dirty="0" err="1"/>
              <a:t>opportunity</a:t>
            </a:r>
            <a:r>
              <a:rPr lang="fr-FR" sz="1600" b="1" dirty="0"/>
              <a:t> for </a:t>
            </a:r>
            <a:r>
              <a:rPr lang="fr-FR" sz="1600" b="1" dirty="0" err="1"/>
              <a:t>another</a:t>
            </a:r>
            <a:r>
              <a:rPr lang="fr-FR" sz="1600" b="1" dirty="0"/>
              <a:t> « gamification </a:t>
            </a:r>
            <a:r>
              <a:rPr lang="fr-FR" sz="1600" b="1" dirty="0" err="1"/>
              <a:t>mechanism</a:t>
            </a:r>
            <a:r>
              <a:rPr lang="fr-FR" sz="1600" b="1" dirty="0"/>
              <a:t> » </a:t>
            </a:r>
            <a:r>
              <a:rPr lang="fr-FR" sz="1600" b="1" dirty="0" err="1"/>
              <a:t>where</a:t>
            </a:r>
            <a:r>
              <a:rPr lang="fr-FR" sz="1600" b="1" dirty="0"/>
              <a:t> people </a:t>
            </a:r>
            <a:r>
              <a:rPr lang="fr-FR" sz="1600" b="1" dirty="0" err="1"/>
              <a:t>implicitly</a:t>
            </a:r>
            <a:r>
              <a:rPr lang="fr-FR" sz="1600" b="1" dirty="0"/>
              <a:t> </a:t>
            </a:r>
            <a:r>
              <a:rPr lang="fr-FR" sz="1600" b="1" dirty="0" err="1"/>
              <a:t>play</a:t>
            </a:r>
            <a:r>
              <a:rPr lang="fr-FR" sz="1600" b="1" dirty="0"/>
              <a:t> </a:t>
            </a:r>
            <a:r>
              <a:rPr lang="fr-FR" sz="1600" b="1" dirty="0" err="1"/>
              <a:t>against</a:t>
            </a:r>
            <a:r>
              <a:rPr lang="fr-FR" sz="1600" b="1" dirty="0"/>
              <a:t> </a:t>
            </a:r>
            <a:r>
              <a:rPr lang="fr-FR" sz="1600" b="1" dirty="0" err="1"/>
              <a:t>themselves</a:t>
            </a:r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 err="1"/>
              <a:t>Potential</a:t>
            </a:r>
            <a:r>
              <a:rPr lang="fr-FR" sz="1600" b="1" dirty="0"/>
              <a:t> issue: </a:t>
            </a:r>
            <a:r>
              <a:rPr lang="fr-FR" sz="1600" b="1" dirty="0" err="1"/>
              <a:t>erratic</a:t>
            </a:r>
            <a:r>
              <a:rPr lang="fr-FR" sz="1600" b="1" dirty="0"/>
              <a:t>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that</a:t>
            </a:r>
            <a:r>
              <a:rPr lang="fr-FR" sz="1600" b="1" dirty="0"/>
              <a:t> </a:t>
            </a:r>
            <a:r>
              <a:rPr lang="fr-FR" sz="1600" b="1" dirty="0" err="1"/>
              <a:t>would</a:t>
            </a:r>
            <a:r>
              <a:rPr lang="fr-FR" sz="1600" b="1" dirty="0"/>
              <a:t> </a:t>
            </a:r>
            <a:r>
              <a:rPr lang="fr-FR" sz="1600" b="1" dirty="0" err="1"/>
              <a:t>create</a:t>
            </a:r>
            <a:r>
              <a:rPr lang="fr-FR" sz="1600" b="1" dirty="0"/>
              <a:t> confusion for </a:t>
            </a:r>
            <a:r>
              <a:rPr lang="fr-FR" sz="1600" b="1" dirty="0" err="1"/>
              <a:t>players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Stable Index </a:t>
            </a:r>
            <a:r>
              <a:rPr lang="fr-FR" sz="1600" dirty="0" err="1"/>
              <a:t>with</a:t>
            </a:r>
            <a:r>
              <a:rPr lang="fr-FR" sz="1600" dirty="0"/>
              <a:t> quick convergence (</a:t>
            </a:r>
            <a:r>
              <a:rPr lang="fr-FR" sz="1600" dirty="0" err="1"/>
              <a:t>stabilizes</a:t>
            </a:r>
            <a:r>
              <a:rPr lang="fr-FR" sz="1600" dirty="0"/>
              <a:t> </a:t>
            </a:r>
            <a:r>
              <a:rPr lang="fr-FR" sz="1600" dirty="0" err="1"/>
              <a:t>after</a:t>
            </a:r>
            <a:r>
              <a:rPr lang="fr-FR" sz="1600" dirty="0"/>
              <a:t> ~10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2CB1E-56FA-1263-C15D-009C840E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2993400"/>
            <a:ext cx="3977399" cy="3708063"/>
          </a:xfrm>
          <a:prstGeom prst="rect">
            <a:avLst/>
          </a:prstGeom>
        </p:spPr>
      </p:pic>
      <p:pic>
        <p:nvPicPr>
          <p:cNvPr id="5124" name="Picture 4" descr="Reaction times and other skewed distributions: problems with the mean and  the median (part 1/4) | basic statistics">
            <a:extLst>
              <a:ext uri="{FF2B5EF4-FFF2-40B4-BE49-F238E27FC236}">
                <a16:creationId xmlns:a16="http://schemas.microsoft.com/office/drawing/2014/main" id="{5361A86B-7233-1A8B-8883-15EC6A6B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57" y="156537"/>
            <a:ext cx="3977397" cy="28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ACA1E-A02A-2935-B67F-3053B6A10293}"/>
              </a:ext>
            </a:extLst>
          </p:cNvPr>
          <p:cNvSpPr/>
          <p:nvPr/>
        </p:nvSpPr>
        <p:spPr>
          <a:xfrm>
            <a:off x="8250259" y="156537"/>
            <a:ext cx="1590779" cy="241554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DFCA3-A32F-BD68-7875-DEE55EA17788}"/>
              </a:ext>
            </a:extLst>
          </p:cNvPr>
          <p:cNvSpPr/>
          <p:nvPr/>
        </p:nvSpPr>
        <p:spPr>
          <a:xfrm>
            <a:off x="9831396" y="156537"/>
            <a:ext cx="1516158" cy="24155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F535A-EFC2-DBCB-4BB9-9E45F2FACCB1}"/>
              </a:ext>
            </a:extLst>
          </p:cNvPr>
          <p:cNvCxnSpPr>
            <a:cxnSpLocks/>
          </p:cNvCxnSpPr>
          <p:nvPr/>
        </p:nvCxnSpPr>
        <p:spPr>
          <a:xfrm flipV="1">
            <a:off x="9841043" y="156537"/>
            <a:ext cx="0" cy="24155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2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umerical methods - Fixed Point Iteration doesn't converge, how to find its  convergence? - Mathematics Stack Exchange">
            <a:extLst>
              <a:ext uri="{FF2B5EF4-FFF2-40B4-BE49-F238E27FC236}">
                <a16:creationId xmlns:a16="http://schemas.microsoft.com/office/drawing/2014/main" id="{BA47DF37-1A1E-D0AB-B18C-7B5825B8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13" y="750568"/>
            <a:ext cx="3573234" cy="22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9286407" y="0"/>
            <a:ext cx="1386590" cy="1518386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97" y="0"/>
            <a:ext cx="1519004" cy="15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F26D4-5AD4-34B7-E9A1-61370A7BF598}"/>
              </a:ext>
            </a:extLst>
          </p:cNvPr>
          <p:cNvSpPr txBox="1"/>
          <p:nvPr/>
        </p:nvSpPr>
        <p:spPr>
          <a:xfrm>
            <a:off x="18154" y="313616"/>
            <a:ext cx="82024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a prototype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the number of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After how many trials do indices (e.g., “average RT”) become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optimal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What is the ISI window that maximizes participant’s performance</a:t>
            </a:r>
          </a:p>
          <a:p>
            <a:pPr lvl="1"/>
            <a:endParaRPr lang="en-GB" dirty="0"/>
          </a:p>
          <a:p>
            <a:r>
              <a:rPr lang="en-GB" b="1" dirty="0" err="1"/>
              <a:t>Auz</a:t>
            </a:r>
            <a:r>
              <a:rPr lang="en-GB" b="1" dirty="0"/>
              <a:t> Moore (3</a:t>
            </a:r>
            <a:r>
              <a:rPr lang="en-GB" b="1" baseline="30000" dirty="0"/>
              <a:t>rd</a:t>
            </a:r>
            <a:r>
              <a:rPr lang="en-GB" b="1" dirty="0"/>
              <a:t> year dissertation)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Implemented a prototype from scratch in Unity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25 participants (age = 24.3 ± 6.5) played Doggo/</a:t>
            </a:r>
            <a:r>
              <a:rPr lang="en-GB" dirty="0" err="1"/>
              <a:t>Dogo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120 Trials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Random ISI [0.2-3.5 seconds]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Test-Retest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3EFD7-96B0-C882-4B72-69649A4C12E3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Pilot </a:t>
            </a:r>
            <a:r>
              <a:rPr lang="fr-FR" b="1" u="sng" dirty="0" err="1"/>
              <a:t>Study</a:t>
            </a:r>
            <a:endParaRPr lang="fr-FR" b="1" u="sn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9002F0-23CD-9A28-B8E6-46B1582F69D2}"/>
              </a:ext>
            </a:extLst>
          </p:cNvPr>
          <p:cNvGrpSpPr/>
          <p:nvPr/>
        </p:nvGrpSpPr>
        <p:grpSpPr>
          <a:xfrm>
            <a:off x="7439808" y="3316434"/>
            <a:ext cx="4544828" cy="3488581"/>
            <a:chOff x="7387343" y="2323476"/>
            <a:chExt cx="4544828" cy="34885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9105E-89F6-7E15-B010-B4BBEE123F96}"/>
                </a:ext>
              </a:extLst>
            </p:cNvPr>
            <p:cNvSpPr/>
            <p:nvPr/>
          </p:nvSpPr>
          <p:spPr>
            <a:xfrm>
              <a:off x="7387343" y="2323476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70843F-565C-5115-7127-F5E72912249A}"/>
                </a:ext>
              </a:extLst>
            </p:cNvPr>
            <p:cNvSpPr/>
            <p:nvPr/>
          </p:nvSpPr>
          <p:spPr>
            <a:xfrm>
              <a:off x="8256772" y="3070252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766CB3-FBE7-5AF4-3A20-6DEF2241A998}"/>
                </a:ext>
              </a:extLst>
            </p:cNvPr>
            <p:cNvSpPr/>
            <p:nvPr/>
          </p:nvSpPr>
          <p:spPr>
            <a:xfrm>
              <a:off x="9126201" y="3810999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02560A-5074-395C-A6DE-8359AA7E281E}"/>
                </a:ext>
              </a:extLst>
            </p:cNvPr>
            <p:cNvCxnSpPr>
              <a:cxnSpLocks/>
            </p:cNvCxnSpPr>
            <p:nvPr/>
          </p:nvCxnSpPr>
          <p:spPr>
            <a:xfrm>
              <a:off x="8256772" y="4155009"/>
              <a:ext cx="786984" cy="68218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Press - Download free icons">
              <a:extLst>
                <a:ext uri="{FF2B5EF4-FFF2-40B4-BE49-F238E27FC236}">
                  <a16:creationId xmlns:a16="http://schemas.microsoft.com/office/drawing/2014/main" id="{97284EED-9E7B-C579-7B0A-346B6CF11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2116" y="4777865"/>
              <a:ext cx="779489" cy="7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28488A-5B40-09D1-22B3-2A5FA0B66844}"/>
                </a:ext>
              </a:extLst>
            </p:cNvPr>
            <p:cNvSpPr/>
            <p:nvPr/>
          </p:nvSpPr>
          <p:spPr>
            <a:xfrm>
              <a:off x="10193312" y="4845191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1306D0-D234-DBA1-41FF-F9044EB1DFD6}"/>
                </a:ext>
              </a:extLst>
            </p:cNvPr>
            <p:cNvCxnSpPr>
              <a:cxnSpLocks/>
            </p:cNvCxnSpPr>
            <p:nvPr/>
          </p:nvCxnSpPr>
          <p:spPr>
            <a:xfrm>
              <a:off x="7602826" y="3395868"/>
              <a:ext cx="612723" cy="51008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0FEAFA-1C30-B704-7DAD-D8F47CBE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167424" y="4845191"/>
              <a:ext cx="1025888" cy="911033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BA0F19-7547-9942-8FE1-D041D75A9D2C}"/>
                </a:ext>
              </a:extLst>
            </p:cNvPr>
            <p:cNvSpPr txBox="1"/>
            <p:nvPr/>
          </p:nvSpPr>
          <p:spPr>
            <a:xfrm>
              <a:off x="8641829" y="5278101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ISI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7510-F8A9-16E8-DC04-F984BC913569}"/>
                </a:ext>
              </a:extLst>
            </p:cNvPr>
            <p:cNvSpPr txBox="1"/>
            <p:nvPr/>
          </p:nvSpPr>
          <p:spPr>
            <a:xfrm>
              <a:off x="7570035" y="4435633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B050"/>
                  </a:solidFill>
                </a:rPr>
                <a:t>RT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2C252E-1267-F220-1190-CDF56395BF3B}"/>
              </a:ext>
            </a:extLst>
          </p:cNvPr>
          <p:cNvGrpSpPr/>
          <p:nvPr/>
        </p:nvGrpSpPr>
        <p:grpSpPr>
          <a:xfrm>
            <a:off x="5562445" y="3662833"/>
            <a:ext cx="2403423" cy="2685972"/>
            <a:chOff x="5403954" y="3564928"/>
            <a:chExt cx="2403423" cy="26859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5B3D25-36D0-5431-04C1-074192891914}"/>
                </a:ext>
              </a:extLst>
            </p:cNvPr>
            <p:cNvCxnSpPr/>
            <p:nvPr/>
          </p:nvCxnSpPr>
          <p:spPr>
            <a:xfrm>
              <a:off x="5403954" y="3564928"/>
              <a:ext cx="0" cy="26859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DA7B9-681C-7174-D445-AE7885A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5403954" y="6243172"/>
              <a:ext cx="24034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30CDBB60-B3F6-EDD8-2B6F-19367B1C7AE4}"/>
              </a:ext>
            </a:extLst>
          </p:cNvPr>
          <p:cNvSpPr/>
          <p:nvPr/>
        </p:nvSpPr>
        <p:spPr>
          <a:xfrm rot="9219977">
            <a:off x="5513872" y="2723538"/>
            <a:ext cx="3269284" cy="3119519"/>
          </a:xfrm>
          <a:prstGeom prst="arc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6E542-5290-178C-4EE8-67F722CB0E65}"/>
              </a:ext>
            </a:extLst>
          </p:cNvPr>
          <p:cNvSpPr txBox="1"/>
          <p:nvPr/>
        </p:nvSpPr>
        <p:spPr>
          <a:xfrm>
            <a:off x="5866154" y="632422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D7140-108B-F8F2-A2B5-6FDB0EDA3BE2}"/>
              </a:ext>
            </a:extLst>
          </p:cNvPr>
          <p:cNvSpPr txBox="1"/>
          <p:nvPr/>
        </p:nvSpPr>
        <p:spPr>
          <a:xfrm rot="16200000">
            <a:off x="4437147" y="4998043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5D5484-63F3-7ED7-2523-F9AB370A9486}"/>
              </a:ext>
            </a:extLst>
          </p:cNvPr>
          <p:cNvCxnSpPr>
            <a:cxnSpLocks/>
          </p:cNvCxnSpPr>
          <p:nvPr/>
        </p:nvCxnSpPr>
        <p:spPr>
          <a:xfrm>
            <a:off x="6604602" y="4806898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E39F85-666D-01E1-42C2-69691D66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" y="4185137"/>
            <a:ext cx="2002931" cy="26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Pilot: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go_nogo_demo">
            <a:hlinkClick r:id="" action="ppaction://media"/>
            <a:extLst>
              <a:ext uri="{FF2B5EF4-FFF2-40B4-BE49-F238E27FC236}">
                <a16:creationId xmlns:a16="http://schemas.microsoft.com/office/drawing/2014/main" id="{5D18E2E2-8468-329F-FE8B-A137C16CA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it-IT" sz="2000" dirty="0"/>
              <a:t>An idea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691662" y="3041392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129205" y="3698720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9EEEFA-D4EA-2EC8-B68D-F06F3EE3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03" y="704591"/>
            <a:ext cx="10939396" cy="6153410"/>
          </a:xfrm>
          <a:prstGeom prst="rect">
            <a:avLst/>
          </a:prstGeom>
        </p:spPr>
      </p:pic>
      <p:pic>
        <p:nvPicPr>
          <p:cNvPr id="2" name="Picture 1" descr="A pixelated dog with sausage&#10;&#10;Description automatically generated">
            <a:extLst>
              <a:ext uri="{FF2B5EF4-FFF2-40B4-BE49-F238E27FC236}">
                <a16:creationId xmlns:a16="http://schemas.microsoft.com/office/drawing/2014/main" id="{758E1D42-3BC6-24C5-517B-BF2759CFF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0" y="4476765"/>
            <a:ext cx="1136600" cy="1244635"/>
          </a:xfrm>
          <a:prstGeom prst="rect">
            <a:avLst/>
          </a:prstGeom>
        </p:spPr>
      </p:pic>
      <p:pic>
        <p:nvPicPr>
          <p:cNvPr id="3" name="Picture 2" descr="Auz Moore">
            <a:extLst>
              <a:ext uri="{FF2B5EF4-FFF2-40B4-BE49-F238E27FC236}">
                <a16:creationId xmlns:a16="http://schemas.microsoft.com/office/drawing/2014/main" id="{F10F5F50-EEA4-45FE-7E94-42448ACA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1400"/>
            <a:ext cx="1136600" cy="1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E4B00-9219-4B71-0D93-30844A161DEE}"/>
              </a:ext>
            </a:extLst>
          </p:cNvPr>
          <p:cNvCxnSpPr>
            <a:cxnSpLocks/>
          </p:cNvCxnSpPr>
          <p:nvPr/>
        </p:nvCxnSpPr>
        <p:spPr>
          <a:xfrm>
            <a:off x="2914458" y="2706014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52CC5-F66E-89DE-1F4F-ADC10AF73641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Results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82345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0" y="1147307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008" y="1147307"/>
            <a:ext cx="2639992" cy="4696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F646F-32FF-FE26-3525-6C8A02852F1F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The </a:t>
            </a:r>
            <a:r>
              <a:rPr lang="fr-FR" b="1" u="sng" dirty="0" err="1"/>
              <a:t>Creation</a:t>
            </a:r>
            <a:r>
              <a:rPr lang="fr-FR" b="1" u="sng" dirty="0"/>
              <a:t> of V0.1</a:t>
            </a:r>
          </a:p>
        </p:txBody>
      </p:sp>
      <p:pic>
        <p:nvPicPr>
          <p:cNvPr id="1026" name="Picture 2" descr="Cringe GIF">
            <a:extLst>
              <a:ext uri="{FF2B5EF4-FFF2-40B4-BE49-F238E27FC236}">
                <a16:creationId xmlns:a16="http://schemas.microsoft.com/office/drawing/2014/main" id="{9F6EB568-B696-5A9A-61DB-02CC144A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13" y="771995"/>
            <a:ext cx="2533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CBF9C-B5F2-6074-4C4B-F7F515BFC877}"/>
              </a:ext>
            </a:extLst>
          </p:cNvPr>
          <p:cNvSpPr txBox="1"/>
          <p:nvPr/>
        </p:nvSpPr>
        <p:spPr>
          <a:xfrm>
            <a:off x="577121" y="704294"/>
            <a:ext cx="820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Sussex Psychology Software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" y="177623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40" y="2257903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79" y="2219605"/>
            <a:ext cx="4698183" cy="3482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FF70F2-308C-2595-EEFF-0CB047E6500E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Art  </a:t>
            </a:r>
            <a:r>
              <a:rPr lang="fr-FR" sz="3200" b="1" dirty="0" err="1"/>
              <a:t>Problem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9F9CA-106B-6533-5C61-B9EB71983544}"/>
              </a:ext>
            </a:extLst>
          </p:cNvPr>
          <p:cNvSpPr txBox="1"/>
          <p:nvPr/>
        </p:nvSpPr>
        <p:spPr>
          <a:xfrm>
            <a:off x="7493816" y="6211669"/>
            <a:ext cx="4698184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TALENTS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674B7-01FA-9D91-22ED-30D0A4A094BF}"/>
              </a:ext>
            </a:extLst>
          </p:cNvPr>
          <p:cNvSpPr txBox="1"/>
          <p:nvPr/>
        </p:nvSpPr>
        <p:spPr>
          <a:xfrm>
            <a:off x="577121" y="704294"/>
            <a:ext cx="82024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Tests with AI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Moving forward: collaboration with artists?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Feedback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61925" y="743279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209850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07D49-CF20-4BA8-762B-CB45AA3A408A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11ED6-D292-8E32-7ACF-B7B91766F43E}"/>
              </a:ext>
            </a:extLst>
          </p:cNvPr>
          <p:cNvSpPr txBox="1"/>
          <p:nvPr/>
        </p:nvSpPr>
        <p:spPr>
          <a:xfrm>
            <a:off x="113764" y="114025"/>
            <a:ext cx="6363235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Score Computation</a:t>
            </a:r>
            <a:endParaRPr lang="en-GB" sz="500" dirty="0"/>
          </a:p>
          <a:p>
            <a:endParaRPr lang="fr-FR" b="1" dirty="0"/>
          </a:p>
          <a:p>
            <a:r>
              <a:rPr lang="fr-FR" b="1" u="sng" dirty="0"/>
              <a:t>Dynamic values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Threshold</a:t>
            </a:r>
            <a:r>
              <a:rPr lang="fr-FR" dirty="0"/>
              <a:t> (</a:t>
            </a:r>
            <a:r>
              <a:rPr lang="fr-FR" dirty="0" err="1"/>
              <a:t>median</a:t>
            </a:r>
            <a:r>
              <a:rPr lang="fr-FR" dirty="0"/>
              <a:t> RT)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= 2*</a:t>
            </a:r>
            <a:r>
              <a:rPr lang="fr-FR" b="1" dirty="0" err="1">
                <a:solidFill>
                  <a:srgbClr val="7030A0"/>
                </a:solidFill>
              </a:rPr>
              <a:t>threshold</a:t>
            </a:r>
            <a:endParaRPr lang="fr-FR" b="1" dirty="0">
              <a:solidFill>
                <a:srgbClr val="7030A0"/>
              </a:solidFill>
            </a:endParaRPr>
          </a:p>
          <a:p>
            <a:endParaRPr lang="fr-FR" dirty="0"/>
          </a:p>
          <a:p>
            <a:r>
              <a:rPr lang="fr-FR" b="1" u="sng" dirty="0" err="1"/>
              <a:t>Parameters</a:t>
            </a:r>
            <a:r>
              <a:rPr lang="fr-FR" b="1" dirty="0"/>
              <a:t>  (to </a:t>
            </a:r>
            <a:r>
              <a:rPr lang="fr-FR" b="1" dirty="0" err="1"/>
              <a:t>be</a:t>
            </a:r>
            <a:r>
              <a:rPr lang="fr-FR" b="1" dirty="0"/>
              <a:t> set)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Trial score </a:t>
            </a:r>
            <a:r>
              <a:rPr lang="fr-FR" b="1" dirty="0" err="1"/>
              <a:t>calculation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Early</a:t>
            </a:r>
            <a:r>
              <a:rPr lang="fr-FR" dirty="0"/>
              <a:t> trial (</a:t>
            </a:r>
            <a:r>
              <a:rPr lang="fr-FR" dirty="0" err="1"/>
              <a:t>during</a:t>
            </a:r>
            <a:r>
              <a:rPr lang="fr-FR" dirty="0"/>
              <a:t> ISI): </a:t>
            </a:r>
            <a:r>
              <a:rPr lang="fr-FR" b="1" dirty="0">
                <a:solidFill>
                  <a:srgbClr val="FF0000"/>
                </a:solidFill>
              </a:rPr>
              <a:t>-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Slow trial (RT &gt; </a:t>
            </a:r>
            <a:r>
              <a:rPr lang="fr-FR" dirty="0" err="1"/>
              <a:t>Threshold</a:t>
            </a:r>
            <a:r>
              <a:rPr lang="fr-FR" dirty="0"/>
              <a:t>): +0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Fast trial (RT &lt;= </a:t>
            </a:r>
            <a:r>
              <a:rPr lang="fr-FR" dirty="0" err="1"/>
              <a:t>Threshold</a:t>
            </a:r>
            <a:r>
              <a:rPr lang="fr-FR" dirty="0"/>
              <a:t>): </a:t>
            </a:r>
            <a:r>
              <a:rPr lang="fr-FR" dirty="0">
                <a:solidFill>
                  <a:schemeClr val="accent2"/>
                </a:solidFill>
              </a:rPr>
              <a:t>+</a:t>
            </a:r>
            <a:r>
              <a:rPr lang="fr-FR" b="1" dirty="0">
                <a:solidFill>
                  <a:schemeClr val="accent2"/>
                </a:solidFill>
              </a:rPr>
              <a:t>Score</a:t>
            </a:r>
          </a:p>
          <a:p>
            <a:pPr lvl="1"/>
            <a:r>
              <a:rPr lang="fr-FR" dirty="0"/>
              <a:t>1. </a:t>
            </a:r>
            <a:r>
              <a:rPr lang="fr-FR" dirty="0" err="1"/>
              <a:t>Normalize</a:t>
            </a:r>
            <a:r>
              <a:rPr lang="fr-FR" dirty="0"/>
              <a:t> RT relative to the RT </a:t>
            </a:r>
            <a:r>
              <a:rPr lang="fr-FR" dirty="0" err="1"/>
              <a:t>bounds</a:t>
            </a:r>
            <a:endParaRPr lang="fr-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/>
              <a:t>N_RT </a:t>
            </a:r>
            <a:r>
              <a:rPr lang="fr-FR" dirty="0"/>
              <a:t>= (RT – 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) / (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- </a:t>
            </a:r>
            <a:r>
              <a:rPr lang="fr-FR" b="1" dirty="0">
                <a:solidFill>
                  <a:srgbClr val="00B050"/>
                </a:solidFill>
              </a:rPr>
              <a:t>RT_ min</a:t>
            </a:r>
            <a:r>
              <a:rPr lang="fr-F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Gives</a:t>
            </a:r>
            <a:r>
              <a:rPr lang="fr-FR" dirty="0"/>
              <a:t> a value </a:t>
            </a:r>
            <a:r>
              <a:rPr lang="fr-FR" dirty="0" err="1"/>
              <a:t>between</a:t>
            </a:r>
            <a:r>
              <a:rPr lang="fr-FR" dirty="0"/>
              <a:t> 0-1</a:t>
            </a:r>
          </a:p>
          <a:p>
            <a:pPr lvl="1"/>
            <a:r>
              <a:rPr lang="fr-FR" dirty="0"/>
              <a:t>2. Reverse the </a:t>
            </a:r>
            <a:r>
              <a:rPr lang="fr-FR" dirty="0" err="1"/>
              <a:t>normalized</a:t>
            </a:r>
            <a:r>
              <a:rPr lang="fr-FR" dirty="0"/>
              <a:t> RT (</a:t>
            </a:r>
            <a:r>
              <a:rPr lang="fr-FR" dirty="0" err="1"/>
              <a:t>higher</a:t>
            </a:r>
            <a:r>
              <a:rPr lang="fr-FR" dirty="0"/>
              <a:t> values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N_RT</a:t>
            </a:r>
            <a:r>
              <a:rPr lang="fr-FR" dirty="0"/>
              <a:t> = 1 – </a:t>
            </a:r>
            <a:r>
              <a:rPr lang="fr-FR" b="1" dirty="0"/>
              <a:t>N_RT</a:t>
            </a:r>
          </a:p>
          <a:p>
            <a:pPr lvl="1"/>
            <a:r>
              <a:rPr lang="fr-FR" dirty="0"/>
              <a:t>3. </a:t>
            </a:r>
            <a:r>
              <a:rPr lang="fr-FR" dirty="0" err="1"/>
              <a:t>Convert</a:t>
            </a:r>
            <a:r>
              <a:rPr lang="fr-FR" dirty="0"/>
              <a:t> to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 =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 + </a:t>
            </a:r>
            <a:r>
              <a:rPr lang="fr-FR" b="1" dirty="0"/>
              <a:t>N_RT*</a:t>
            </a:r>
            <a:r>
              <a:rPr lang="fr-FR" dirty="0"/>
              <a:t>(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dirty="0"/>
              <a:t>–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)</a:t>
            </a:r>
            <a:endParaRPr lang="fr-FR" b="1" dirty="0"/>
          </a:p>
          <a:p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91058-620A-795D-B9F0-260A6E6C8670}"/>
              </a:ext>
            </a:extLst>
          </p:cNvPr>
          <p:cNvSpPr txBox="1"/>
          <p:nvPr/>
        </p:nvSpPr>
        <p:spPr>
          <a:xfrm>
            <a:off x="6476999" y="743279"/>
            <a:ext cx="54959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b="1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dirty="0"/>
              <a:t>, 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dirty="0"/>
              <a:t>, 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Trial’s</a:t>
            </a:r>
            <a:r>
              <a:rPr lang="fr-FR" dirty="0"/>
              <a:t> </a:t>
            </a:r>
            <a:r>
              <a:rPr lang="fr-FR" b="1" dirty="0">
                <a:solidFill>
                  <a:schemeClr val="accent2"/>
                </a:solidFill>
              </a:rPr>
              <a:t>RT </a:t>
            </a:r>
            <a:r>
              <a:rPr lang="fr-FR" dirty="0"/>
              <a:t>= 470 &lt;= </a:t>
            </a:r>
            <a:r>
              <a:rPr lang="fr-FR" dirty="0" err="1"/>
              <a:t>threshold</a:t>
            </a: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dirty="0"/>
              <a:t>Fast trial! Score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N_RT</a:t>
            </a:r>
            <a:r>
              <a:rPr lang="fr-FR" dirty="0"/>
              <a:t> = </a:t>
            </a:r>
            <a:r>
              <a:rPr lang="fr-FR" b="1" dirty="0"/>
              <a:t>(</a:t>
            </a:r>
            <a:r>
              <a:rPr lang="fr-FR" b="1" dirty="0">
                <a:solidFill>
                  <a:schemeClr val="accent2"/>
                </a:solidFill>
              </a:rPr>
              <a:t>470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)/(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 = 0.675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Reverse: </a:t>
            </a:r>
            <a:r>
              <a:rPr lang="fr-FR" dirty="0"/>
              <a:t>N_RT = 1-0.675 = 0.325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: </a:t>
            </a:r>
            <a:r>
              <a:rPr lang="fr-FR" b="1" dirty="0">
                <a:solidFill>
                  <a:srgbClr val="FF0000"/>
                </a:solidFill>
              </a:rPr>
              <a:t>100 </a:t>
            </a:r>
            <a:r>
              <a:rPr lang="fr-FR" b="1" dirty="0"/>
              <a:t>+ 0.325 * (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b="1" dirty="0"/>
              <a:t>-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) = 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 + 32.5 </a:t>
            </a:r>
            <a:r>
              <a:rPr lang="fr-FR" dirty="0"/>
              <a:t>= </a:t>
            </a:r>
            <a:r>
              <a:rPr lang="fr-FR" b="1" dirty="0">
                <a:solidFill>
                  <a:schemeClr val="accent2"/>
                </a:solidFill>
              </a:rPr>
              <a:t>+132.5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B7C81-82F2-7A9B-953C-F3C462FE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84" y="3348111"/>
            <a:ext cx="4137617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82D8-5601-3505-412C-EE54CF0360D0}"/>
              </a:ext>
            </a:extLst>
          </p:cNvPr>
          <p:cNvSpPr txBox="1"/>
          <p:nvPr/>
        </p:nvSpPr>
        <p:spPr>
          <a:xfrm>
            <a:off x="6579749" y="555235"/>
            <a:ext cx="5458014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Important</a:t>
            </a:r>
            <a:r>
              <a:rPr lang="fr-FR" sz="1400" b="1" dirty="0">
                <a:solidFill>
                  <a:srgbClr val="FF0000"/>
                </a:solidFill>
              </a:rPr>
              <a:t>: </a:t>
            </a:r>
            <a:r>
              <a:rPr lang="fr-FR" sz="1400" b="1" dirty="0"/>
              <a:t>There must </a:t>
            </a:r>
            <a:r>
              <a:rPr lang="fr-FR" sz="1400" b="1" dirty="0" err="1"/>
              <a:t>be</a:t>
            </a:r>
            <a:r>
              <a:rPr lang="fr-FR" sz="1400" b="1" dirty="0"/>
              <a:t> a minimum </a:t>
            </a:r>
            <a:r>
              <a:rPr lang="fr-FR" sz="1400" b="1" dirty="0" err="1"/>
              <a:t>number</a:t>
            </a:r>
            <a:r>
              <a:rPr lang="fr-FR" sz="1400" b="1" dirty="0"/>
              <a:t> of trial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Minimum score per </a:t>
            </a:r>
            <a:r>
              <a:rPr lang="fr-FR" sz="1400" dirty="0" err="1"/>
              <a:t>level</a:t>
            </a:r>
            <a:r>
              <a:rPr lang="fr-FR" sz="1400" dirty="0"/>
              <a:t> = </a:t>
            </a:r>
            <a:r>
              <a:rPr lang="fr-FR" sz="14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400" b="1" dirty="0"/>
              <a:t>/2 * </a:t>
            </a:r>
            <a:r>
              <a:rPr lang="fr-FR" sz="1400" b="1" dirty="0" err="1">
                <a:solidFill>
                  <a:srgbClr val="FF0000"/>
                </a:solidFill>
              </a:rPr>
              <a:t>score_min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e.g., 10 min trials = 10/2 = 5 * 100 = </a:t>
            </a:r>
            <a:r>
              <a:rPr lang="fr-FR" sz="1400" b="1" dirty="0"/>
              <a:t>500 score minimum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After</a:t>
            </a:r>
            <a:r>
              <a:rPr lang="fr-FR" sz="1400" b="1" dirty="0"/>
              <a:t>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require</a:t>
            </a:r>
            <a:r>
              <a:rPr lang="fr-FR" sz="1400" b="1" dirty="0"/>
              <a:t> </a:t>
            </a:r>
            <a:r>
              <a:rPr lang="fr-FR" sz="1400" b="1" dirty="0" err="1"/>
              <a:t>required</a:t>
            </a:r>
            <a:r>
              <a:rPr lang="fr-FR" sz="1400" b="1" dirty="0"/>
              <a:t> score computation, if </a:t>
            </a:r>
            <a:r>
              <a:rPr lang="fr-FR" sz="1400" b="1" dirty="0" err="1"/>
              <a:t>required</a:t>
            </a:r>
            <a:r>
              <a:rPr lang="fr-FR" sz="1400" b="1" dirty="0"/>
              <a:t> score &lt; min. score, </a:t>
            </a:r>
            <a:r>
              <a:rPr lang="fr-FR" sz="1400" b="1" dirty="0" err="1"/>
              <a:t>then</a:t>
            </a:r>
            <a:r>
              <a:rPr lang="fr-FR" sz="1400" b="1" dirty="0"/>
              <a:t> min. score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0F27E-9185-DB94-203B-2D316D8837C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Dynamic </a:t>
            </a:r>
            <a:r>
              <a:rPr lang="fr-FR" sz="3200" b="1" dirty="0" err="1"/>
              <a:t>Adjustment</a:t>
            </a:r>
            <a:r>
              <a:rPr lang="fr-FR" sz="3200" b="1" dirty="0"/>
              <a:t> of Trial </a:t>
            </a:r>
            <a:r>
              <a:rPr lang="fr-FR" sz="3200" b="1" dirty="0" err="1"/>
              <a:t>Number</a:t>
            </a:r>
            <a:endParaRPr lang="en-GB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958E-EBBF-02C0-BA01-4E5384ED5312}"/>
              </a:ext>
            </a:extLst>
          </p:cNvPr>
          <p:cNvSpPr/>
          <p:nvPr/>
        </p:nvSpPr>
        <p:spPr>
          <a:xfrm>
            <a:off x="5468499" y="2617809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88B0F-BD1A-2886-4041-E4C5F018FBD3}"/>
              </a:ext>
            </a:extLst>
          </p:cNvPr>
          <p:cNvSpPr/>
          <p:nvPr/>
        </p:nvSpPr>
        <p:spPr>
          <a:xfrm>
            <a:off x="7690999" y="2617809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5E3C5-1CF8-192A-A8F9-26647C3627BF}"/>
              </a:ext>
            </a:extLst>
          </p:cNvPr>
          <p:cNvSpPr/>
          <p:nvPr/>
        </p:nvSpPr>
        <p:spPr>
          <a:xfrm>
            <a:off x="9913499" y="2617809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8C33B-4AEE-71C2-C156-C7FEBE94D4A3}"/>
              </a:ext>
            </a:extLst>
          </p:cNvPr>
          <p:cNvSpPr/>
          <p:nvPr/>
        </p:nvSpPr>
        <p:spPr>
          <a:xfrm>
            <a:off x="5468499" y="576524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0CE38-E842-98C2-9DBD-7D12598034E6}"/>
              </a:ext>
            </a:extLst>
          </p:cNvPr>
          <p:cNvSpPr/>
          <p:nvPr/>
        </p:nvSpPr>
        <p:spPr>
          <a:xfrm>
            <a:off x="7690999" y="576524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77316-9A56-D395-9720-54A6995AE1CD}"/>
              </a:ext>
            </a:extLst>
          </p:cNvPr>
          <p:cNvSpPr/>
          <p:nvPr/>
        </p:nvSpPr>
        <p:spPr>
          <a:xfrm>
            <a:off x="9913499" y="576524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650</a:t>
            </a: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2CD64C-3BCE-7CD3-00C9-EDBD7A54D404}"/>
              </a:ext>
            </a:extLst>
          </p:cNvPr>
          <p:cNvSpPr/>
          <p:nvPr/>
        </p:nvSpPr>
        <p:spPr>
          <a:xfrm>
            <a:off x="5468499" y="452217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1F28D-806A-B763-8156-27C5A5E76CEE}"/>
              </a:ext>
            </a:extLst>
          </p:cNvPr>
          <p:cNvSpPr/>
          <p:nvPr/>
        </p:nvSpPr>
        <p:spPr>
          <a:xfrm>
            <a:off x="7690999" y="452217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7848F-65F6-71E7-F6C0-F8AE1E89EAD7}"/>
              </a:ext>
            </a:extLst>
          </p:cNvPr>
          <p:cNvSpPr/>
          <p:nvPr/>
        </p:nvSpPr>
        <p:spPr>
          <a:xfrm>
            <a:off x="9913499" y="452217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47DB-036A-E0A7-FDD6-8FACF9638946}"/>
              </a:ext>
            </a:extLst>
          </p:cNvPr>
          <p:cNvSpPr txBox="1"/>
          <p:nvPr/>
        </p:nvSpPr>
        <p:spPr>
          <a:xfrm>
            <a:off x="154237" y="743279"/>
            <a:ext cx="61798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Parameters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= 60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/>
              <a:t>Score range</a:t>
            </a:r>
            <a:r>
              <a:rPr lang="fr-FR" sz="1200" dirty="0"/>
              <a:t>: [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dirty="0"/>
              <a:t>, </a:t>
            </a:r>
            <a:r>
              <a:rPr lang="fr-FR" sz="1200" b="1" dirty="0" err="1">
                <a:solidFill>
                  <a:srgbClr val="0070C0"/>
                </a:solidFill>
              </a:rPr>
              <a:t>score_max</a:t>
            </a:r>
            <a:r>
              <a:rPr lang="fr-FR" sz="12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200" dirty="0"/>
              <a:t>= 10</a:t>
            </a:r>
          </a:p>
          <a:p>
            <a:endParaRPr lang="fr-FR" sz="1200" dirty="0"/>
          </a:p>
          <a:p>
            <a:r>
              <a:rPr lang="fr-FR" sz="1200" dirty="0"/>
              <a:t>The </a:t>
            </a:r>
            <a:r>
              <a:rPr lang="fr-FR" sz="1200" dirty="0" err="1"/>
              <a:t>number</a:t>
            </a:r>
            <a:r>
              <a:rPr lang="fr-FR" sz="1200" dirty="0"/>
              <a:t> of trials </a:t>
            </a:r>
            <a:r>
              <a:rPr lang="fr-FR" sz="1200" dirty="0" err="1"/>
              <a:t>gets</a:t>
            </a:r>
            <a:r>
              <a:rPr lang="fr-FR" sz="1200" dirty="0"/>
              <a:t> </a:t>
            </a:r>
            <a:r>
              <a:rPr lang="fr-FR" sz="1200" dirty="0" err="1"/>
              <a:t>adjusted</a:t>
            </a:r>
            <a:r>
              <a:rPr lang="fr-FR" sz="1200" dirty="0"/>
              <a:t> by </a:t>
            </a:r>
            <a:r>
              <a:rPr lang="fr-FR" sz="1200" dirty="0" err="1"/>
              <a:t>changing</a:t>
            </a:r>
            <a:r>
              <a:rPr lang="fr-FR" sz="1200" dirty="0"/>
              <a:t> the score </a:t>
            </a:r>
            <a:r>
              <a:rPr lang="fr-FR" sz="1200" dirty="0" err="1"/>
              <a:t>required</a:t>
            </a:r>
            <a:r>
              <a:rPr lang="fr-FR" sz="1200" dirty="0"/>
              <a:t> to </a:t>
            </a:r>
            <a:r>
              <a:rPr lang="fr-FR" sz="1200" dirty="0" err="1"/>
              <a:t>complete</a:t>
            </a:r>
            <a:r>
              <a:rPr lang="fr-FR" sz="1200" dirty="0"/>
              <a:t> </a:t>
            </a:r>
            <a:r>
              <a:rPr lang="fr-FR" sz="1200" dirty="0" err="1"/>
              <a:t>each</a:t>
            </a:r>
            <a:r>
              <a:rPr lang="fr-FR" sz="1200" dirty="0"/>
              <a:t> of the </a:t>
            </a:r>
            <a:r>
              <a:rPr lang="fr-FR" sz="1200" dirty="0" err="1"/>
              <a:t>three</a:t>
            </a:r>
            <a:r>
              <a:rPr lang="fr-FR" sz="1200" dirty="0"/>
              <a:t> </a:t>
            </a:r>
            <a:r>
              <a:rPr lang="fr-FR" sz="1200" dirty="0" err="1"/>
              <a:t>level</a:t>
            </a:r>
            <a:endParaRPr lang="fr-FR" sz="1200" dirty="0"/>
          </a:p>
          <a:p>
            <a:endParaRPr lang="fr-FR" sz="1200" dirty="0"/>
          </a:p>
          <a:p>
            <a:pPr marL="342900" indent="-342900">
              <a:buAutoNum type="arabicPeriod"/>
            </a:pPr>
            <a:r>
              <a:rPr lang="fr-FR" sz="1200" b="1" dirty="0"/>
              <a:t>Score for first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</a:t>
            </a:r>
            <a:r>
              <a:rPr lang="fr-FR" sz="1200" dirty="0"/>
              <a:t>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/3 = 20 trials </a:t>
            </a:r>
            <a:r>
              <a:rPr lang="fr-FR" sz="1050" i="1" dirty="0"/>
              <a:t>(</a:t>
            </a:r>
            <a:r>
              <a:rPr lang="fr-FR" sz="1050" i="1" dirty="0" err="1"/>
              <a:t>we</a:t>
            </a:r>
            <a:r>
              <a:rPr lang="fr-FR" sz="1050" i="1" dirty="0"/>
              <a:t> </a:t>
            </a:r>
            <a:r>
              <a:rPr lang="fr-FR" sz="1050" i="1" dirty="0" err="1"/>
              <a:t>would</a:t>
            </a:r>
            <a:r>
              <a:rPr lang="fr-FR" sz="1050" i="1" dirty="0"/>
              <a:t> like ~20 trials on the first </a:t>
            </a:r>
            <a:r>
              <a:rPr lang="fr-FR" sz="1050" i="1" dirty="0" err="1"/>
              <a:t>level</a:t>
            </a:r>
            <a:r>
              <a:rPr lang="fr-FR" sz="1050" i="1" dirty="0"/>
              <a:t>)</a:t>
            </a:r>
            <a:endParaRPr lang="fr-FR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= </a:t>
            </a:r>
            <a:r>
              <a:rPr lang="fr-FR" sz="1200" dirty="0"/>
              <a:t>20/2 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 fast trials  </a:t>
            </a:r>
            <a:r>
              <a:rPr lang="fr-FR" sz="1050" i="1" dirty="0"/>
              <a:t>(as by </a:t>
            </a:r>
            <a:r>
              <a:rPr lang="fr-FR" sz="1050" i="1" dirty="0" err="1"/>
              <a:t>definition</a:t>
            </a:r>
            <a:r>
              <a:rPr lang="fr-FR" sz="1050" i="1" dirty="0"/>
              <a:t> ½ trial  </a:t>
            </a:r>
            <a:r>
              <a:rPr lang="fr-FR" sz="1050" i="1" dirty="0" err="1"/>
              <a:t>should</a:t>
            </a:r>
            <a:r>
              <a:rPr lang="fr-FR" sz="1050" i="1" dirty="0"/>
              <a:t> </a:t>
            </a:r>
            <a:r>
              <a:rPr lang="fr-FR" sz="1050" i="1" dirty="0" err="1"/>
              <a:t>be</a:t>
            </a:r>
            <a:r>
              <a:rPr lang="fr-FR" sz="1050" i="1" dirty="0"/>
              <a:t> &lt; </a:t>
            </a:r>
            <a:r>
              <a:rPr lang="fr-FR" sz="1050" i="1" dirty="0" err="1"/>
              <a:t>threshold</a:t>
            </a:r>
            <a:r>
              <a:rPr lang="fr-FR" sz="1050" i="1" dirty="0"/>
              <a:t>)</a:t>
            </a:r>
            <a:endParaRPr lang="fr-FR" sz="1400" i="1" dirty="0"/>
          </a:p>
          <a:p>
            <a:r>
              <a:rPr lang="fr-FR" sz="1200" b="1" dirty="0"/>
              <a:t>1st </a:t>
            </a:r>
            <a:r>
              <a:rPr lang="fr-FR" sz="1200" b="1" dirty="0" err="1"/>
              <a:t>level</a:t>
            </a:r>
            <a:r>
              <a:rPr lang="fr-FR" sz="1200" b="1" dirty="0"/>
              <a:t> score: </a:t>
            </a:r>
            <a:r>
              <a:rPr lang="fr-FR" sz="1200" b="1" dirty="0">
                <a:solidFill>
                  <a:srgbClr val="7030A0"/>
                </a:solidFill>
              </a:rPr>
              <a:t>N_trials1</a:t>
            </a:r>
            <a:r>
              <a:rPr lang="fr-FR" sz="1200" b="1" dirty="0"/>
              <a:t> * 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b="1" dirty="0">
                <a:solidFill>
                  <a:srgbClr val="FF0000"/>
                </a:solidFill>
              </a:rPr>
              <a:t>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*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=</a:t>
            </a:r>
            <a:r>
              <a:rPr lang="fr-FR" sz="1200" b="1" dirty="0">
                <a:solidFill>
                  <a:schemeClr val="accent2"/>
                </a:solidFill>
              </a:rPr>
              <a:t> 1000</a:t>
            </a:r>
          </a:p>
          <a:p>
            <a:endParaRPr lang="fr-FR" sz="1200" b="1" dirty="0"/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first </a:t>
            </a:r>
            <a:r>
              <a:rPr lang="fr-FR" sz="1200" b="1" dirty="0" err="1"/>
              <a:t>level</a:t>
            </a:r>
            <a:r>
              <a:rPr lang="fr-FR" sz="1200" b="1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/>
              <a:t>Recompute the </a:t>
            </a:r>
            <a:r>
              <a:rPr lang="fr-FR" sz="1200" b="1" dirty="0" err="1"/>
              <a:t>number</a:t>
            </a:r>
            <a:r>
              <a:rPr lang="fr-FR" sz="1200" b="1" dirty="0"/>
              <a:t> of trials for the 2 </a:t>
            </a:r>
            <a:r>
              <a:rPr lang="fr-FR" sz="1200" b="1" dirty="0" err="1"/>
              <a:t>remaining</a:t>
            </a:r>
            <a:r>
              <a:rPr lang="fr-FR" sz="1200" b="1" dirty="0"/>
              <a:t> </a:t>
            </a:r>
            <a:r>
              <a:rPr lang="fr-FR" sz="1200" b="1" dirty="0" err="1"/>
              <a:t>levels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Imagine </a:t>
            </a:r>
            <a:r>
              <a:rPr lang="fr-FR" sz="1200" dirty="0" err="1"/>
              <a:t>that</a:t>
            </a:r>
            <a:r>
              <a:rPr lang="fr-FR" sz="1200" dirty="0"/>
              <a:t>  </a:t>
            </a:r>
            <a:r>
              <a:rPr lang="fr-FR" sz="1200" dirty="0" err="1"/>
              <a:t>they</a:t>
            </a:r>
            <a:r>
              <a:rPr lang="fr-FR" sz="1200" dirty="0"/>
              <a:t> are </a:t>
            </a:r>
            <a:r>
              <a:rPr lang="fr-FR" sz="1200" dirty="0" err="1"/>
              <a:t>very</a:t>
            </a:r>
            <a:r>
              <a:rPr lang="fr-FR" sz="1200" dirty="0"/>
              <a:t> efficient and </a:t>
            </a:r>
            <a:r>
              <a:rPr lang="fr-FR" sz="1200" dirty="0" err="1"/>
              <a:t>often</a:t>
            </a:r>
            <a:r>
              <a:rPr lang="fr-FR" sz="1200" dirty="0"/>
              <a:t> hit </a:t>
            </a:r>
            <a:r>
              <a:rPr lang="fr-FR" sz="1200" dirty="0" err="1"/>
              <a:t>below</a:t>
            </a:r>
            <a:r>
              <a:rPr lang="fr-FR" sz="1200" dirty="0"/>
              <a:t> </a:t>
            </a:r>
            <a:r>
              <a:rPr lang="fr-FR" sz="1200" dirty="0" err="1"/>
              <a:t>threshold</a:t>
            </a:r>
            <a:r>
              <a:rPr lang="fr-FR" sz="1200" dirty="0"/>
              <a:t>, </a:t>
            </a:r>
            <a:r>
              <a:rPr lang="fr-FR" sz="1200" dirty="0" err="1"/>
              <a:t>earning</a:t>
            </a:r>
            <a:r>
              <a:rPr lang="fr-FR" sz="1200" dirty="0"/>
              <a:t> more  points and </a:t>
            </a:r>
            <a:r>
              <a:rPr lang="fr-FR" sz="1200" dirty="0" err="1"/>
              <a:t>thus</a:t>
            </a:r>
            <a:r>
              <a:rPr lang="fr-FR" sz="1200" dirty="0"/>
              <a:t> </a:t>
            </a:r>
            <a:r>
              <a:rPr lang="fr-FR" sz="1200" b="1" dirty="0" err="1"/>
              <a:t>complete</a:t>
            </a:r>
            <a:r>
              <a:rPr lang="fr-FR" sz="1200" b="1" dirty="0"/>
              <a:t> the </a:t>
            </a:r>
            <a:r>
              <a:rPr lang="fr-FR" sz="1200" b="1" dirty="0" err="1"/>
              <a:t>level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/>
              <a:t>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>
                <a:solidFill>
                  <a:srgbClr val="7030A0"/>
                </a:solidFill>
              </a:rPr>
              <a:t> = 58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2. Score for second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 </a:t>
            </a:r>
            <a:r>
              <a:rPr lang="fr-FR" sz="1200" b="1" dirty="0"/>
              <a:t>2</a:t>
            </a:r>
            <a:r>
              <a:rPr lang="fr-FR" sz="1200" dirty="0"/>
              <a:t>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2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2 </a:t>
            </a:r>
            <a:r>
              <a:rPr lang="fr-FR" sz="1050" i="1" dirty="0"/>
              <a:t>(in fast trials)</a:t>
            </a:r>
            <a:r>
              <a:rPr lang="fr-FR" sz="1200" dirty="0"/>
              <a:t>= 58 / 2 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14.5 </a:t>
            </a:r>
            <a:r>
              <a:rPr lang="fr-FR" sz="1200" b="1" dirty="0"/>
              <a:t>fast trials</a:t>
            </a:r>
          </a:p>
          <a:p>
            <a:r>
              <a:rPr lang="fr-FR" sz="1200" b="1" dirty="0"/>
              <a:t>2</a:t>
            </a:r>
            <a:r>
              <a:rPr lang="fr-FR" sz="1200" b="1" baseline="30000" dirty="0"/>
              <a:t>nd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14.5</a:t>
            </a:r>
            <a:r>
              <a:rPr lang="fr-FR" sz="1200" b="1" dirty="0"/>
              <a:t> *</a:t>
            </a:r>
            <a:r>
              <a:rPr lang="fr-FR" sz="1200" b="1" dirty="0">
                <a:solidFill>
                  <a:srgbClr val="FF0000"/>
                </a:solidFill>
              </a:rPr>
              <a:t>100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chemeClr val="accent2"/>
                </a:solidFill>
              </a:rPr>
              <a:t>1450</a:t>
            </a:r>
          </a:p>
          <a:p>
            <a:endParaRPr lang="fr-FR" sz="1200" b="1" dirty="0">
              <a:solidFill>
                <a:schemeClr val="accent2"/>
              </a:solidFill>
            </a:endParaRPr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second </a:t>
            </a:r>
            <a:r>
              <a:rPr lang="fr-FR" sz="1200" b="1" dirty="0" err="1"/>
              <a:t>level</a:t>
            </a:r>
            <a:r>
              <a:rPr lang="fr-FR" sz="1200" b="1" dirty="0"/>
              <a:t>… </a:t>
            </a:r>
            <a:r>
              <a:rPr lang="fr-FR" sz="1200" b="1" dirty="0" err="1"/>
              <a:t>they</a:t>
            </a:r>
            <a:r>
              <a:rPr lang="fr-FR" sz="1200" b="1" dirty="0"/>
              <a:t> are slow and </a:t>
            </a:r>
            <a:r>
              <a:rPr lang="fr-FR" sz="1200" b="1" dirty="0" err="1"/>
              <a:t>complete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35</a:t>
            </a:r>
            <a:r>
              <a:rPr lang="fr-FR" sz="1200" b="1" dirty="0"/>
              <a:t> trials</a:t>
            </a:r>
          </a:p>
          <a:p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(</a:t>
            </a:r>
            <a:r>
              <a:rPr lang="fr-FR" sz="1200" b="1" dirty="0">
                <a:solidFill>
                  <a:srgbClr val="00B050"/>
                </a:solidFill>
              </a:rPr>
              <a:t>12+35)</a:t>
            </a:r>
            <a:r>
              <a:rPr lang="fr-FR" sz="1200" b="1" dirty="0">
                <a:solidFill>
                  <a:srgbClr val="7030A0"/>
                </a:solidFill>
              </a:rPr>
              <a:t> = 13 trials</a:t>
            </a:r>
          </a:p>
          <a:p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3. Score for </a:t>
            </a:r>
            <a:r>
              <a:rPr lang="fr-FR" sz="1200" b="1" dirty="0" err="1"/>
              <a:t>third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r>
              <a:rPr lang="fr-FR" sz="1200" b="1" dirty="0">
                <a:solidFill>
                  <a:srgbClr val="7030A0"/>
                </a:solidFill>
              </a:rPr>
              <a:t>N_trials3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/ 1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one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</a:t>
            </a:r>
            <a:r>
              <a:rPr lang="fr-FR" sz="1050" b="1" dirty="0"/>
              <a:t>2 </a:t>
            </a:r>
            <a:r>
              <a:rPr lang="fr-FR" sz="1050" i="1" dirty="0"/>
              <a:t>(in fast trials)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6.5</a:t>
            </a:r>
          </a:p>
          <a:p>
            <a:r>
              <a:rPr lang="fr-FR" sz="1200" b="1" dirty="0"/>
              <a:t>3</a:t>
            </a:r>
            <a:r>
              <a:rPr lang="fr-FR" sz="1200" b="1" baseline="30000" dirty="0"/>
              <a:t>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6.5 </a:t>
            </a:r>
            <a:r>
              <a:rPr lang="fr-FR" sz="1200" b="1" dirty="0"/>
              <a:t>* 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 = </a:t>
            </a:r>
            <a:r>
              <a:rPr lang="fr-FR" sz="1200" b="1" dirty="0">
                <a:solidFill>
                  <a:schemeClr val="accent2"/>
                </a:solidFill>
              </a:rPr>
              <a:t>650</a:t>
            </a:r>
          </a:p>
          <a:p>
            <a:endParaRPr lang="fr-FR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5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171451" y="265282"/>
            <a:ext cx="5780403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The </a:t>
            </a:r>
            <a:r>
              <a:rPr lang="fr-FR" sz="1400" dirty="0" err="1"/>
              <a:t>lab</a:t>
            </a:r>
            <a:r>
              <a:rPr lang="fr-FR" sz="1400" dirty="0"/>
              <a:t> </a:t>
            </a:r>
            <a:r>
              <a:rPr lang="fr-FR" sz="1400" dirty="0" err="1"/>
              <a:t>investigates</a:t>
            </a:r>
            <a:r>
              <a:rPr lang="fr-FR" sz="1400" dirty="0"/>
              <a:t> the contribution of </a:t>
            </a:r>
            <a:r>
              <a:rPr lang="fr-FR" sz="1400" b="1" dirty="0"/>
              <a:t>cognitive</a:t>
            </a:r>
            <a:r>
              <a:rPr lang="fr-FR" sz="1400" dirty="0"/>
              <a:t> and </a:t>
            </a:r>
            <a:r>
              <a:rPr lang="fr-FR" sz="1400" b="1" dirty="0" err="1"/>
              <a:t>embodied</a:t>
            </a:r>
            <a:r>
              <a:rPr lang="fr-FR" sz="1400" b="1" dirty="0"/>
              <a:t> </a:t>
            </a:r>
            <a:r>
              <a:rPr lang="fr-FR" sz="1400" b="1" dirty="0" err="1"/>
              <a:t>processes</a:t>
            </a:r>
            <a:r>
              <a:rPr lang="fr-FR" sz="1400" b="1" dirty="0"/>
              <a:t> </a:t>
            </a:r>
            <a:r>
              <a:rPr lang="fr-FR" sz="1400" dirty="0"/>
              <a:t>(and </a:t>
            </a:r>
            <a:r>
              <a:rPr lang="fr-FR" sz="1400" dirty="0" err="1"/>
              <a:t>their</a:t>
            </a:r>
            <a:r>
              <a:rPr lang="fr-FR" sz="1400" dirty="0"/>
              <a:t> interaction) in the perception of reality. </a:t>
            </a:r>
          </a:p>
          <a:p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In </a:t>
            </a:r>
            <a:r>
              <a:rPr lang="fr-FR" sz="1400" dirty="0" err="1"/>
              <a:t>particular</a:t>
            </a:r>
            <a:r>
              <a:rPr lang="fr-FR" sz="1400" dirty="0"/>
              <a:t>, the </a:t>
            </a:r>
            <a:r>
              <a:rPr lang="fr-FR" sz="1400" dirty="0" err="1"/>
              <a:t>role</a:t>
            </a:r>
            <a:r>
              <a:rPr lang="fr-FR" sz="1400" dirty="0"/>
              <a:t> of « </a:t>
            </a:r>
            <a:r>
              <a:rPr lang="fr-FR" sz="1400" b="1" dirty="0">
                <a:solidFill>
                  <a:srgbClr val="0070C0"/>
                </a:solidFill>
              </a:rPr>
              <a:t>cognitive control</a:t>
            </a:r>
            <a:r>
              <a:rPr lang="fr-FR" sz="1400" dirty="0">
                <a:solidFill>
                  <a:srgbClr val="0070C0"/>
                </a:solidFill>
              </a:rPr>
              <a:t> </a:t>
            </a:r>
            <a:r>
              <a:rPr lang="fr-FR" sz="1400" dirty="0"/>
              <a:t>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This </a:t>
            </a:r>
            <a:r>
              <a:rPr lang="fr-FR" sz="1400" dirty="0" err="1"/>
              <a:t>requires</a:t>
            </a:r>
            <a:r>
              <a:rPr lang="fr-FR" sz="1400" dirty="0"/>
              <a:t> us to have good </a:t>
            </a:r>
            <a:r>
              <a:rPr lang="fr-FR" sz="1400" b="1" dirty="0" err="1"/>
              <a:t>tools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u="sng" dirty="0"/>
              <a:t>Project Goal</a:t>
            </a:r>
          </a:p>
          <a:p>
            <a:r>
              <a:rPr lang="fr-FR" sz="1400" dirty="0" err="1"/>
              <a:t>Develop</a:t>
            </a:r>
            <a:r>
              <a:rPr lang="fr-FR" sz="1400" dirty="0"/>
              <a:t> an </a:t>
            </a:r>
            <a:r>
              <a:rPr lang="fr-FR" sz="1400" b="1" dirty="0" err="1"/>
              <a:t>engaging</a:t>
            </a:r>
            <a:r>
              <a:rPr lang="fr-FR" sz="1400" dirty="0"/>
              <a:t>, </a:t>
            </a:r>
            <a:r>
              <a:rPr lang="fr-FR" sz="1400" b="1" dirty="0"/>
              <a:t>reliable</a:t>
            </a:r>
            <a:r>
              <a:rPr lang="fr-FR" sz="1400" dirty="0"/>
              <a:t>, </a:t>
            </a:r>
            <a:r>
              <a:rPr lang="fr-FR" sz="1400" b="1" dirty="0" err="1"/>
              <a:t>comprehensive</a:t>
            </a:r>
            <a:r>
              <a:rPr lang="fr-FR" sz="1400" dirty="0"/>
              <a:t> </a:t>
            </a:r>
            <a:r>
              <a:rPr lang="fr-FR" sz="1400" dirty="0" err="1"/>
              <a:t>paradigm</a:t>
            </a:r>
            <a:r>
              <a:rPr lang="fr-FR" sz="1400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as an </a:t>
            </a:r>
            <a:r>
              <a:rPr lang="fr-FR" sz="1400" dirty="0" err="1"/>
              <a:t>neuropsychological</a:t>
            </a:r>
            <a:r>
              <a:rPr lang="fr-FR" sz="1400" dirty="0"/>
              <a:t> index (</a:t>
            </a:r>
            <a:r>
              <a:rPr lang="fr-FR" sz="1400" dirty="0" err="1"/>
              <a:t>correlate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dispositional</a:t>
            </a:r>
            <a:r>
              <a:rPr lang="fr-FR" sz="1400" dirty="0"/>
              <a:t> </a:t>
            </a:r>
            <a:r>
              <a:rPr lang="fr-FR" sz="1400" dirty="0" err="1"/>
              <a:t>characteristics</a:t>
            </a:r>
            <a:r>
              <a:rPr lang="fr-FR" sz="1400" dirty="0"/>
              <a:t> / </a:t>
            </a:r>
            <a:r>
              <a:rPr lang="fr-FR" sz="1400" dirty="0" err="1"/>
              <a:t>assessment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investigate</a:t>
            </a:r>
            <a:r>
              <a:rPr lang="fr-FR" sz="1400" dirty="0"/>
              <a:t> the </a:t>
            </a:r>
            <a:r>
              <a:rPr lang="fr-FR" sz="1400" dirty="0" err="1"/>
              <a:t>role</a:t>
            </a:r>
            <a:r>
              <a:rPr lang="fr-FR" sz="1400" dirty="0"/>
              <a:t> of </a:t>
            </a:r>
            <a:r>
              <a:rPr lang="fr-FR" sz="1400" dirty="0" err="1"/>
              <a:t>interoceptive</a:t>
            </a:r>
            <a:r>
              <a:rPr lang="fr-FR" sz="1400" dirty="0"/>
              <a:t> </a:t>
            </a:r>
            <a:r>
              <a:rPr lang="fr-FR" sz="1400" dirty="0" err="1"/>
              <a:t>mechanisms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understand</a:t>
            </a:r>
            <a:r>
              <a:rPr lang="fr-FR" sz="1400" dirty="0"/>
              <a:t> the 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executive</a:t>
            </a:r>
            <a:r>
              <a:rPr lang="fr-FR" sz="1400" dirty="0"/>
              <a:t> </a:t>
            </a:r>
            <a:r>
              <a:rPr lang="fr-FR" sz="1400" dirty="0" err="1"/>
              <a:t>functions</a:t>
            </a:r>
            <a:endParaRPr lang="fr-FR" sz="1400" dirty="0"/>
          </a:p>
        </p:txBody>
      </p:sp>
      <p:pic>
        <p:nvPicPr>
          <p:cNvPr id="4" name="Picture 3" descr="A diagram of a person's mind&#10;&#10;Description automatically generated">
            <a:extLst>
              <a:ext uri="{FF2B5EF4-FFF2-40B4-BE49-F238E27FC236}">
                <a16:creationId xmlns:a16="http://schemas.microsoft.com/office/drawing/2014/main" id="{B6744BED-3962-54C2-E1DB-FA4E011E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50" y="1081058"/>
            <a:ext cx="6180516" cy="4695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1F40A02A-62F0-9EEE-394F-699BDD22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09538"/>
            <a:ext cx="1946250" cy="8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Interstimulus</a:t>
            </a:r>
            <a:r>
              <a:rPr lang="fr-FR" sz="3200" b="1" dirty="0"/>
              <a:t> </a:t>
            </a:r>
            <a:r>
              <a:rPr lang="fr-FR" sz="3200" b="1" dirty="0" err="1"/>
              <a:t>Interval</a:t>
            </a:r>
            <a:r>
              <a:rPr lang="fr-FR" sz="3200" b="1" dirty="0"/>
              <a:t> (ISI)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09459" y="743279"/>
            <a:ext cx="73228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A variable ISI </a:t>
            </a:r>
            <a:r>
              <a:rPr lang="fr-FR" b="1" dirty="0" err="1">
                <a:solidFill>
                  <a:srgbClr val="0070C0"/>
                </a:solidFill>
              </a:rPr>
              <a:t>is</a:t>
            </a:r>
            <a:r>
              <a:rPr lang="fr-FR" b="1" dirty="0">
                <a:solidFill>
                  <a:srgbClr val="0070C0"/>
                </a:solidFill>
              </a:rPr>
              <a:t> important to </a:t>
            </a:r>
            <a:r>
              <a:rPr lang="fr-FR" b="1" dirty="0" err="1">
                <a:solidFill>
                  <a:srgbClr val="0070C0"/>
                </a:solidFill>
              </a:rPr>
              <a:t>mitigate</a:t>
            </a:r>
            <a:r>
              <a:rPr lang="fr-FR" b="1" dirty="0">
                <a:solidFill>
                  <a:srgbClr val="0070C0"/>
                </a:solidFill>
              </a:rPr>
              <a:t> expectation &amp; </a:t>
            </a:r>
            <a:r>
              <a:rPr lang="fr-FR" b="1" dirty="0" err="1">
                <a:solidFill>
                  <a:srgbClr val="0070C0"/>
                </a:solidFill>
              </a:rPr>
              <a:t>preparation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b="1" dirty="0" err="1">
                <a:solidFill>
                  <a:srgbClr val="0070C0"/>
                </a:solidFill>
              </a:rPr>
              <a:t>effects</a:t>
            </a:r>
            <a:endParaRPr lang="fr-FR" b="1" dirty="0">
              <a:solidFill>
                <a:srgbClr val="0070C0"/>
              </a:solidFill>
            </a:endParaRPr>
          </a:p>
          <a:p>
            <a:endParaRPr lang="fr-FR" dirty="0"/>
          </a:p>
          <a:p>
            <a:r>
              <a:rPr lang="fr-FR" b="1" u="sng" dirty="0"/>
              <a:t>Original</a:t>
            </a:r>
            <a:r>
              <a:rPr lang="fr-FR" b="1" dirty="0"/>
              <a:t> </a:t>
            </a:r>
            <a:r>
              <a:rPr lang="fr-FR" b="1" dirty="0" err="1"/>
              <a:t>idea</a:t>
            </a:r>
            <a:r>
              <a:rPr lang="fr-FR" b="1" dirty="0"/>
              <a:t>: </a:t>
            </a:r>
            <a:r>
              <a:rPr lang="fr-FR" b="1" dirty="0" err="1"/>
              <a:t>Fixed</a:t>
            </a:r>
            <a:r>
              <a:rPr lang="fr-FR" b="1" dirty="0"/>
              <a:t>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Linearly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at the </a:t>
            </a:r>
            <a:r>
              <a:rPr lang="fr-FR" dirty="0" err="1"/>
              <a:t>beginning</a:t>
            </a:r>
            <a:r>
              <a:rPr lang="fr-FR" dirty="0"/>
              <a:t> of the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ISI </a:t>
            </a:r>
            <a:r>
              <a:rPr lang="fr-FR" dirty="0" err="1"/>
              <a:t>bounds</a:t>
            </a:r>
            <a:r>
              <a:rPr lang="fr-FR" dirty="0"/>
              <a:t> (e.g., [1 – 4 seconds])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and use </a:t>
            </a:r>
            <a:r>
              <a:rPr lang="fr-FR" dirty="0" err="1"/>
              <a:t>sequentially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Advantage</a:t>
            </a:r>
            <a:r>
              <a:rPr lang="fr-FR" dirty="0"/>
              <a:t>: all values are </a:t>
            </a:r>
            <a:r>
              <a:rPr lang="fr-FR" dirty="0" err="1"/>
              <a:t>seen</a:t>
            </a:r>
            <a:r>
              <a:rPr lang="fr-FR" dirty="0"/>
              <a:t> (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uniform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Problem</a:t>
            </a:r>
            <a:r>
              <a:rPr lang="fr-FR" dirty="0"/>
              <a:t>: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 exact </a:t>
            </a:r>
            <a:r>
              <a:rPr lang="fr-FR" dirty="0" err="1"/>
              <a:t>number</a:t>
            </a:r>
            <a:r>
              <a:rPr lang="fr-FR" dirty="0"/>
              <a:t> of trials in </a:t>
            </a:r>
            <a:r>
              <a:rPr lang="fr-FR" dirty="0" err="1"/>
              <a:t>advance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u="sng" dirty="0"/>
              <a:t>Compromise</a:t>
            </a:r>
            <a:r>
              <a:rPr lang="fr-FR" b="1" dirty="0"/>
              <a:t>: </a:t>
            </a:r>
            <a:r>
              <a:rPr lang="fr-FR" b="1" dirty="0" err="1"/>
              <a:t>Random</a:t>
            </a:r>
            <a:r>
              <a:rPr lang="fr-FR" dirty="0"/>
              <a:t> </a:t>
            </a:r>
            <a:r>
              <a:rPr lang="fr-FR" b="1" dirty="0"/>
              <a:t>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trial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i="1" dirty="0"/>
              <a:t>Uniform(1, 4) </a:t>
            </a:r>
            <a:r>
              <a:rPr lang="fr-FR" dirty="0"/>
              <a:t>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Limitation: </a:t>
            </a:r>
            <a:r>
              <a:rPr lang="fr-FR" dirty="0" err="1"/>
              <a:t>might</a:t>
            </a:r>
            <a:r>
              <a:rPr lang="fr-FR" dirty="0"/>
              <a:t> lead to </a:t>
            </a:r>
            <a:r>
              <a:rPr lang="fr-FR" dirty="0" err="1"/>
              <a:t>variability</a:t>
            </a:r>
            <a:r>
              <a:rPr lang="fr-FR" dirty="0"/>
              <a:t> (</a:t>
            </a:r>
            <a:r>
              <a:rPr lang="fr-FR" dirty="0" err="1"/>
              <a:t>especially</a:t>
            </a:r>
            <a:r>
              <a:rPr lang="fr-FR" dirty="0"/>
              <a:t> if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r>
              <a:rPr lang="fr-FR" dirty="0"/>
              <a:t>A new trial starts (ISI </a:t>
            </a:r>
            <a:r>
              <a:rPr lang="fr-FR" dirty="0" err="1"/>
              <a:t>counter</a:t>
            </a:r>
            <a:r>
              <a:rPr lang="fr-FR" dirty="0"/>
              <a:t> starts):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last trial (i.e., fast or slow trial)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maximum RT </a:t>
            </a:r>
            <a:r>
              <a:rPr lang="fr-FR" dirty="0"/>
              <a:t>(e.g., 600ms)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rgbClr val="FF0000"/>
                </a:solidFill>
              </a:rPr>
              <a:t>TODO: </a:t>
            </a:r>
            <a:r>
              <a:rPr lang="fr-FR" dirty="0"/>
              <a:t>Trigger </a:t>
            </a:r>
            <a:r>
              <a:rPr lang="fr-FR" dirty="0" err="1"/>
              <a:t>cue</a:t>
            </a:r>
            <a:r>
              <a:rPr lang="fr-FR" dirty="0"/>
              <a:t> to mark new trial </a:t>
            </a:r>
            <a:r>
              <a:rPr lang="fr-FR" dirty="0" err="1"/>
              <a:t>onset</a:t>
            </a:r>
            <a:r>
              <a:rPr lang="fr-FR" dirty="0"/>
              <a:t> (?)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 (ISI </a:t>
            </a:r>
            <a:r>
              <a:rPr lang="fr-FR" dirty="0" err="1"/>
              <a:t>restarts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36A1C-8AE4-2149-CB82-561F6C64DE4E}"/>
              </a:ext>
            </a:extLst>
          </p:cNvPr>
          <p:cNvSpPr/>
          <p:nvPr/>
        </p:nvSpPr>
        <p:spPr>
          <a:xfrm>
            <a:off x="7525062" y="1656413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18955-209E-32B4-30E7-A1E4BFF89E8D}"/>
              </a:ext>
            </a:extLst>
          </p:cNvPr>
          <p:cNvSpPr/>
          <p:nvPr/>
        </p:nvSpPr>
        <p:spPr>
          <a:xfrm>
            <a:off x="8394491" y="2403189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1A8E-9EB5-23A9-4506-5BF43E749164}"/>
              </a:ext>
            </a:extLst>
          </p:cNvPr>
          <p:cNvSpPr/>
          <p:nvPr/>
        </p:nvSpPr>
        <p:spPr>
          <a:xfrm>
            <a:off x="9263920" y="3143936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7B678-E503-0F95-964A-8755F2D829BE}"/>
              </a:ext>
            </a:extLst>
          </p:cNvPr>
          <p:cNvCxnSpPr>
            <a:cxnSpLocks/>
          </p:cNvCxnSpPr>
          <p:nvPr/>
        </p:nvCxnSpPr>
        <p:spPr>
          <a:xfrm>
            <a:off x="8394491" y="3487946"/>
            <a:ext cx="786984" cy="68218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ss - Download free icons">
            <a:extLst>
              <a:ext uri="{FF2B5EF4-FFF2-40B4-BE49-F238E27FC236}">
                <a16:creationId xmlns:a16="http://schemas.microsoft.com/office/drawing/2014/main" id="{CE2B99A8-B0CC-964B-9863-A29996C5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835" y="4110802"/>
            <a:ext cx="779489" cy="7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EFF27-9575-5ED8-8986-7EC08C6394BA}"/>
              </a:ext>
            </a:extLst>
          </p:cNvPr>
          <p:cNvSpPr/>
          <p:nvPr/>
        </p:nvSpPr>
        <p:spPr>
          <a:xfrm>
            <a:off x="10331031" y="4178128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2EB16B-16F7-E115-842A-0BE1D256C249}"/>
              </a:ext>
            </a:extLst>
          </p:cNvPr>
          <p:cNvCxnSpPr>
            <a:cxnSpLocks/>
          </p:cNvCxnSpPr>
          <p:nvPr/>
        </p:nvCxnSpPr>
        <p:spPr>
          <a:xfrm>
            <a:off x="7740545" y="2728805"/>
            <a:ext cx="612723" cy="510082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9937E-D011-8139-2BFC-02915CF5963B}"/>
              </a:ext>
            </a:extLst>
          </p:cNvPr>
          <p:cNvCxnSpPr>
            <a:cxnSpLocks/>
          </p:cNvCxnSpPr>
          <p:nvPr/>
        </p:nvCxnSpPr>
        <p:spPr>
          <a:xfrm>
            <a:off x="9305143" y="4178128"/>
            <a:ext cx="1025888" cy="91103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01E65-77E9-6139-918D-75144F17F6DF}"/>
              </a:ext>
            </a:extLst>
          </p:cNvPr>
          <p:cNvSpPr txBox="1"/>
          <p:nvPr/>
        </p:nvSpPr>
        <p:spPr>
          <a:xfrm>
            <a:off x="6989165" y="2987446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D5DD6-221C-C017-2344-FCACB7DDC102}"/>
              </a:ext>
            </a:extLst>
          </p:cNvPr>
          <p:cNvSpPr txBox="1"/>
          <p:nvPr/>
        </p:nvSpPr>
        <p:spPr>
          <a:xfrm>
            <a:off x="8779548" y="4611038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BD0CC-2CCD-D5E9-F341-ED1436C640A3}"/>
              </a:ext>
            </a:extLst>
          </p:cNvPr>
          <p:cNvSpPr txBox="1"/>
          <p:nvPr/>
        </p:nvSpPr>
        <p:spPr>
          <a:xfrm>
            <a:off x="7707754" y="376857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6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11" y="3077698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7570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601740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144935" y="3077698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146507" y="806861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360321" y="2209115"/>
            <a:ext cx="281611" cy="86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31915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461" y="3077698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01" y="3744091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76085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144935" y="4617911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12" y="4617912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75706" y="373184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325507" y="374265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75705" y="52633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6011056" y="4618003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82" y="5263309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39" y="4617911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9" y="5263308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804515" y="4269888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147899" y="5280310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AC6C4A7-1064-C377-3188-E4E273CEE93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Details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/>
              <a:t>DEMO V0.1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690627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357104" y="911494"/>
            <a:ext cx="617382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MindPulse</a:t>
            </a:r>
            <a:r>
              <a:rPr lang="fr-FR" sz="1600" dirty="0"/>
              <a:t>: </a:t>
            </a:r>
            <a:r>
              <a:rPr lang="fr-FR" sz="1600" dirty="0">
                <a:hlinkClick r:id="rId2"/>
              </a:rPr>
              <a:t>https://www.frontiersin.org/journals/neuroscience/articles/10.3389/fnins.2021.650219/full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3"/>
              </a:rPr>
              <a:t>https://www.tandfonline.com/doi/full/10.1080/23279095.2024.2307413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How can </a:t>
            </a:r>
            <a:r>
              <a:rPr lang="fr-FR" sz="1600" b="1" dirty="0" err="1"/>
              <a:t>you</a:t>
            </a:r>
            <a:r>
              <a:rPr lang="fr-FR" sz="1600" b="1" dirty="0"/>
              <a:t> use </a:t>
            </a:r>
            <a:r>
              <a:rPr lang="fr-FR" sz="1600" b="1" dirty="0" err="1"/>
              <a:t>our</a:t>
            </a:r>
            <a:r>
              <a:rPr lang="fr-FR" sz="1600" b="1" dirty="0"/>
              <a:t> </a:t>
            </a:r>
            <a:r>
              <a:rPr lang="fr-FR" sz="1600" b="1" dirty="0" err="1"/>
              <a:t>game</a:t>
            </a:r>
            <a:r>
              <a:rPr lang="fr-FR" sz="16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Why</a:t>
            </a:r>
            <a:r>
              <a:rPr lang="fr-FR" sz="3200" b="1" dirty="0"/>
              <a:t> </a:t>
            </a:r>
            <a:r>
              <a:rPr lang="fr-FR" sz="3200" b="1" dirty="0" err="1"/>
              <a:t>Measure</a:t>
            </a:r>
            <a:r>
              <a:rPr lang="fr-FR" sz="3200" b="1" dirty="0"/>
              <a:t> </a:t>
            </a:r>
            <a:r>
              <a:rPr lang="fr-FR" sz="3200" b="1" dirty="0" err="1"/>
              <a:t>Processing</a:t>
            </a:r>
            <a:r>
              <a:rPr lang="fr-FR" sz="3200" b="1" dirty="0"/>
              <a:t> Speed?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Reusability</a:t>
            </a:r>
            <a:r>
              <a:rPr lang="fr-FR" sz="3200" b="1" dirty="0"/>
              <a:t> and </a:t>
            </a:r>
            <a:r>
              <a:rPr lang="fr-FR" sz="3200" b="1" dirty="0" err="1"/>
              <a:t>Integration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Simply </a:t>
            </a:r>
            <a:r>
              <a:rPr lang="fr-FR" sz="1600" b="1" dirty="0" err="1"/>
              <a:t>embed</a:t>
            </a:r>
            <a:r>
              <a:rPr lang="fr-FR" sz="1600" b="1" dirty="0"/>
              <a:t> the </a:t>
            </a:r>
            <a:r>
              <a:rPr lang="fr-FR" sz="1600" b="1" dirty="0" err="1"/>
              <a:t>link</a:t>
            </a:r>
            <a:r>
              <a:rPr lang="fr-FR" sz="1600" b="1" dirty="0"/>
              <a:t> to a </a:t>
            </a:r>
            <a:r>
              <a:rPr lang="fr-FR" sz="1600" b="1" dirty="0" err="1"/>
              <a:t>JsPsych</a:t>
            </a:r>
            <a:r>
              <a:rPr lang="fr-FR" sz="1600" b="1" dirty="0"/>
              <a:t> / </a:t>
            </a:r>
            <a:r>
              <a:rPr lang="fr-FR" sz="1600" b="1" dirty="0" err="1"/>
              <a:t>Qualtrics</a:t>
            </a:r>
            <a:r>
              <a:rPr lang="fr-FR" sz="1600" b="1" dirty="0"/>
              <a:t> </a:t>
            </a:r>
            <a:r>
              <a:rPr lang="fr-FR" sz="1600" b="1" dirty="0" err="1"/>
              <a:t>experiment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Programmable settings via URL variables (e.g., N-trials, </a:t>
            </a:r>
            <a:r>
              <a:rPr lang="fr-FR" sz="1600" b="1" dirty="0" err="1"/>
              <a:t>what</a:t>
            </a:r>
            <a:r>
              <a:rPr lang="fr-FR" sz="1600" b="1" dirty="0"/>
              <a:t> </a:t>
            </a:r>
            <a:r>
              <a:rPr lang="fr-FR" sz="1600" b="1" dirty="0" err="1"/>
              <a:t>levels</a:t>
            </a:r>
            <a:r>
              <a:rPr lang="fr-FR" sz="1600" b="1" dirty="0"/>
              <a:t>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Data </a:t>
            </a:r>
            <a:r>
              <a:rPr lang="fr-FR" sz="1600" b="1" dirty="0" err="1"/>
              <a:t>is</a:t>
            </a:r>
            <a:r>
              <a:rPr lang="fr-FR" sz="1600" b="1" dirty="0"/>
              <a:t> </a:t>
            </a:r>
            <a:r>
              <a:rPr lang="fr-FR" sz="1600" b="1" dirty="0" err="1"/>
              <a:t>stored</a:t>
            </a:r>
            <a:r>
              <a:rPr lang="fr-FR" sz="1600" b="1" dirty="0"/>
              <a:t> in a </a:t>
            </a:r>
            <a:r>
              <a:rPr lang="fr-FR" sz="1600" b="1" dirty="0" err="1"/>
              <a:t>private</a:t>
            </a:r>
            <a:r>
              <a:rPr lang="fr-FR" sz="1600" b="1" dirty="0"/>
              <a:t> OSF repo via </a:t>
            </a:r>
            <a:r>
              <a:rPr lang="fr-FR" sz="1600" b="1" dirty="0" err="1"/>
              <a:t>datapipe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415DF-23A3-6B06-B042-44B412C5A9C9}"/>
              </a:ext>
            </a:extLst>
          </p:cNvPr>
          <p:cNvSpPr txBox="1"/>
          <p:nvPr/>
        </p:nvSpPr>
        <p:spPr>
          <a:xfrm>
            <a:off x="6033541" y="6211669"/>
            <a:ext cx="6158459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COLLABORATORS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68764-DA29-67EE-EC52-38328E8F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983" y="0"/>
            <a:ext cx="350501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jspsych/jsPsych: Create behavioral experiments in a browser using  JavaScript">
            <a:extLst>
              <a:ext uri="{FF2B5EF4-FFF2-40B4-BE49-F238E27FC236}">
                <a16:creationId xmlns:a16="http://schemas.microsoft.com/office/drawing/2014/main" id="{31BCEC25-C9B3-19FE-80CC-0DB57069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50" y="5832579"/>
            <a:ext cx="1953183" cy="10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ltrics Logo PNG Vector (EPS) Free Download">
            <a:extLst>
              <a:ext uri="{FF2B5EF4-FFF2-40B4-BE49-F238E27FC236}">
                <a16:creationId xmlns:a16="http://schemas.microsoft.com/office/drawing/2014/main" id="{F30F0CB8-BC35-B07A-A048-CF43908E4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6023579"/>
            <a:ext cx="2355421" cy="7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A - XWiki">
            <a:extLst>
              <a:ext uri="{FF2B5EF4-FFF2-40B4-BE49-F238E27FC236}">
                <a16:creationId xmlns:a16="http://schemas.microsoft.com/office/drawing/2014/main" id="{1C3B8455-31E4-2C3B-1F85-A84B8A96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5053482"/>
            <a:ext cx="1362153" cy="6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64390DA-3CCA-6ACE-6469-5E38E5B0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" y="4783162"/>
            <a:ext cx="1362153" cy="10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1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3546-D134-40A7-F782-9247115A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59579-5FFD-15D7-BEFB-B955A4FAD6C1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2. Validation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806841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7A1E4-C00E-F162-2650-8C66241F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4BFB4C-4FA0-D859-3BC2-53A56A0945AA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3. </a:t>
            </a:r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Modelling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92598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FF590-BBC3-B4B4-7CB9-4607D2E5E08B}"/>
              </a:ext>
            </a:extLst>
          </p:cNvPr>
          <p:cNvSpPr/>
          <p:nvPr/>
        </p:nvSpPr>
        <p:spPr>
          <a:xfrm>
            <a:off x="5232400" y="1354819"/>
            <a:ext cx="6124576" cy="26783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Next?</a:t>
            </a:r>
            <a:endParaRPr lang="en-US" sz="7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42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Study</a:t>
            </a:r>
            <a:r>
              <a:rPr lang="fr-FR" sz="1200" b="1" dirty="0"/>
              <a:t> 1: Validation of the </a:t>
            </a:r>
            <a:r>
              <a:rPr lang="fr-FR" sz="1200" b="1" dirty="0" err="1"/>
              <a:t>Task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Compare gamified vs. Stripped RT 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Questions about duration perception « how long did you play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« How much would you be annoyed if you had to do the task again? »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Statistical</a:t>
            </a:r>
            <a:r>
              <a:rPr lang="fr-FR" sz="1200" b="1" dirty="0"/>
              <a:t> power - How </a:t>
            </a:r>
            <a:r>
              <a:rPr lang="fr-FR" sz="1200" b="1" dirty="0" err="1"/>
              <a:t>many</a:t>
            </a:r>
            <a:r>
              <a:rPr lang="fr-FR" sz="1200" b="1" dirty="0"/>
              <a:t> trials in </a:t>
            </a:r>
            <a:r>
              <a:rPr lang="fr-FR" sz="1200" b="1" dirty="0" err="1"/>
              <a:t>each</a:t>
            </a:r>
            <a:r>
              <a:rPr lang="fr-FR" sz="1200" b="1" dirty="0"/>
              <a:t> phase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Run </a:t>
            </a:r>
            <a:r>
              <a:rPr lang="fr-FR" sz="1200" dirty="0" err="1"/>
              <a:t>experiment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high </a:t>
            </a:r>
            <a:r>
              <a:rPr lang="fr-FR" sz="1200" dirty="0" err="1"/>
              <a:t>number</a:t>
            </a:r>
            <a:r>
              <a:rPr lang="fr-FR" sz="1200" dirty="0"/>
              <a:t> of trials &amp; </a:t>
            </a:r>
            <a:r>
              <a:rPr lang="fr-FR" sz="1200" dirty="0" err="1"/>
              <a:t>Analyze</a:t>
            </a:r>
            <a:r>
              <a:rPr lang="fr-FR" sz="1200" dirty="0"/>
              <a:t> convergence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Start with "empirical indices" mean and median SD MAD and see </a:t>
            </a:r>
            <a:r>
              <a:rPr lang="en-GB" sz="1100" dirty="0"/>
              <a:t>whether</a:t>
            </a:r>
            <a:r>
              <a:rPr lang="en-GB" sz="1200" dirty="0"/>
              <a:t> more trials are needed for model-based indices and what's the correlation between them</a:t>
            </a:r>
            <a:endParaRPr lang="fr-F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Once we have full best mixed model (from which we get the ground truth for each ppt):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individual models for each participant for </a:t>
            </a:r>
            <a:r>
              <a:rPr lang="en-GB" sz="1200" dirty="0" err="1"/>
              <a:t>i</a:t>
            </a:r>
            <a:r>
              <a:rPr lang="en-GB" sz="1200" dirty="0"/>
              <a:t> number of trials, and plot the SD of the estimates as well as the median - ground truth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the mixed model iteratively and compute reliability of random effects for each n trials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Reliability</a:t>
            </a:r>
            <a:endParaRPr lang="fr-FR" sz="1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Test-</a:t>
            </a:r>
            <a:r>
              <a:rPr lang="fr-FR" sz="1200" dirty="0" err="1"/>
              <a:t>retest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delay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/>
          </a:p>
          <a:p>
            <a:r>
              <a:rPr lang="fr-FR" sz="1200" b="1" dirty="0" err="1"/>
              <a:t>Study</a:t>
            </a:r>
            <a:r>
              <a:rPr lang="fr-FR" sz="1200" b="1" dirty="0"/>
              <a:t> 2: </a:t>
            </a:r>
            <a:r>
              <a:rPr lang="fr-FR" sz="1200" b="1" dirty="0" err="1"/>
              <a:t>Reliability</a:t>
            </a:r>
            <a:r>
              <a:rPr lang="fr-FR" sz="1200" b="1" dirty="0"/>
              <a:t> &amp; </a:t>
            </a:r>
            <a:r>
              <a:rPr lang="fr-FR" sz="1200" b="1" dirty="0" err="1"/>
              <a:t>Validity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Improved</a:t>
            </a:r>
            <a:r>
              <a:rPr lang="fr-FR" sz="1200" dirty="0"/>
              <a:t> </a:t>
            </a:r>
            <a:r>
              <a:rPr lang="fr-FR" sz="1200" dirty="0" err="1"/>
              <a:t>reliability</a:t>
            </a:r>
            <a:r>
              <a:rPr lang="fr-FR" sz="1200" dirty="0"/>
              <a:t> via </a:t>
            </a:r>
            <a:r>
              <a:rPr lang="fr-FR" sz="1200" dirty="0" err="1"/>
              <a:t>prediction</a:t>
            </a:r>
            <a:r>
              <a:rPr lang="fr-FR" sz="1200" dirty="0"/>
              <a:t> of </a:t>
            </a:r>
            <a:r>
              <a:rPr lang="fr-FR" sz="1200" dirty="0" err="1"/>
              <a:t>estimates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other</a:t>
            </a:r>
            <a:r>
              <a:rPr lang="fr-FR" sz="12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Clinical</a:t>
            </a:r>
            <a:r>
              <a:rPr lang="fr-FR" sz="1200" dirty="0"/>
              <a:t> groups (ADHD)? </a:t>
            </a:r>
            <a:r>
              <a:rPr lang="fr-FR" sz="1200" dirty="0" err="1"/>
              <a:t>Aging</a:t>
            </a:r>
            <a:r>
              <a:rPr lang="fr-FR" sz="12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Ask</a:t>
            </a:r>
            <a:r>
              <a:rPr lang="fr-FR" sz="1200" dirty="0"/>
              <a:t> Lucie (« cognitive training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Personality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IQ / </a:t>
            </a:r>
            <a:r>
              <a:rPr lang="fr-FR" sz="1200" dirty="0" err="1"/>
              <a:t>Fluid</a:t>
            </a:r>
            <a:r>
              <a:rPr lang="fr-FR" sz="12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Emotion </a:t>
            </a:r>
            <a:r>
              <a:rPr lang="fr-FR" sz="1200" dirty="0" err="1"/>
              <a:t>regulation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r>
              <a:rPr lang="fr-FR" sz="1200" b="1" dirty="0" err="1"/>
              <a:t>Neurophysiological</a:t>
            </a:r>
            <a:r>
              <a:rPr lang="fr-FR" sz="1200" b="1" dirty="0"/>
              <a:t> </a:t>
            </a:r>
            <a:r>
              <a:rPr lang="fr-FR" sz="1200" b="1" dirty="0" err="1"/>
              <a:t>Determinants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Cardiac</a:t>
            </a:r>
            <a:r>
              <a:rPr lang="fr-FR" sz="12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HRV </a:t>
            </a:r>
            <a:r>
              <a:rPr lang="fr-FR" sz="1200" dirty="0" err="1"/>
              <a:t>correlates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75EB1-D5AE-C9CA-3DB7-F5197941506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Improvements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A7CA-F08D-C795-FAA4-A723DE36002F}"/>
              </a:ext>
            </a:extLst>
          </p:cNvPr>
          <p:cNvSpPr txBox="1"/>
          <p:nvPr/>
        </p:nvSpPr>
        <p:spPr>
          <a:xfrm>
            <a:off x="733425" y="1115110"/>
            <a:ext cx="6172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Hold-Release RT procedure</a:t>
            </a:r>
          </a:p>
          <a:p>
            <a:r>
              <a:rPr lang="en-GB" dirty="0"/>
              <a:t>Simple Releasing Reaction Time Task: Compare classic RT press procedure with “Holding” procedure (</a:t>
            </a:r>
            <a:r>
              <a:rPr lang="en-GB" dirty="0">
                <a:hlinkClick r:id="rId2"/>
              </a:rPr>
              <a:t>https://www.frontiersin.org/journals/neuroscience/articles/10.3389/fnins.2021.650219/full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dog jumps to get the bone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Forced-response method </a:t>
            </a:r>
          </a:p>
          <a:p>
            <a:r>
              <a:rPr lang="en-GB" dirty="0"/>
              <a:t>https://www.researchgate.net/publication/371046046_The_Forced-Response_Method_A_New_Chronometric_Approach_to_Measure_Conflict_Processing</a:t>
            </a:r>
          </a:p>
        </p:txBody>
      </p:sp>
    </p:spTree>
    <p:extLst>
      <p:ext uri="{BB962C8B-B14F-4D97-AF65-F5344CB8AC3E}">
        <p14:creationId xmlns:p14="http://schemas.microsoft.com/office/powerpoint/2010/main" val="209060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1"/>
            <a:ext cx="12192000" cy="4712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>
                <a:solidFill>
                  <a:schemeClr val="bg1"/>
                </a:solidFill>
              </a:rPr>
              <a:t>Why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measure</a:t>
            </a:r>
            <a:r>
              <a:rPr lang="fr-FR" sz="2800" b="1" dirty="0">
                <a:solidFill>
                  <a:schemeClr val="bg1"/>
                </a:solidFill>
              </a:rPr>
              <a:t> Cognitive Control?</a:t>
            </a:r>
            <a:endParaRPr lang="en-GB" sz="6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233813" y="689318"/>
            <a:ext cx="8107680" cy="5824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« Cognitive Control » </a:t>
            </a:r>
            <a:r>
              <a:rPr lang="fr-FR" sz="1400" dirty="0" err="1"/>
              <a:t>is</a:t>
            </a:r>
            <a:r>
              <a:rPr lang="fr-FR" sz="1400" dirty="0"/>
              <a:t> a </a:t>
            </a:r>
            <a:r>
              <a:rPr lang="fr-FR" sz="1400" dirty="0" err="1"/>
              <a:t>critical</a:t>
            </a:r>
            <a:r>
              <a:rPr lang="fr-FR" sz="1400" dirty="0"/>
              <a:t> cognitive </a:t>
            </a:r>
            <a:r>
              <a:rPr lang="fr-FR" sz="1400" dirty="0" err="1"/>
              <a:t>function</a:t>
            </a:r>
            <a:r>
              <a:rPr lang="fr-FR" sz="1400" dirty="0"/>
              <a:t> and </a:t>
            </a:r>
            <a:r>
              <a:rPr lang="fr-FR" sz="1400" dirty="0" err="1"/>
              <a:t>its</a:t>
            </a:r>
            <a:r>
              <a:rPr lang="fr-FR" sz="1400" dirty="0"/>
              <a:t> </a:t>
            </a:r>
            <a:r>
              <a:rPr lang="fr-FR" sz="1400" dirty="0" err="1"/>
              <a:t>impairment</a:t>
            </a:r>
            <a:r>
              <a:rPr lang="fr-FR" sz="1400" dirty="0"/>
              <a:t> a </a:t>
            </a:r>
            <a:r>
              <a:rPr lang="fr-FR" sz="1400" dirty="0" err="1"/>
              <a:t>transdiagnostic</a:t>
            </a:r>
            <a:r>
              <a:rPr lang="fr-FR" sz="1400" dirty="0"/>
              <a:t> </a:t>
            </a:r>
            <a:r>
              <a:rPr lang="fr-FR" sz="1400" dirty="0" err="1"/>
              <a:t>symptom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It </a:t>
            </a:r>
            <a:r>
              <a:rPr lang="fr-FR" sz="1400" dirty="0" err="1"/>
              <a:t>is</a:t>
            </a:r>
            <a:r>
              <a:rPr lang="fr-FR" sz="1400" dirty="0"/>
              <a:t> not a </a:t>
            </a:r>
            <a:r>
              <a:rPr lang="fr-FR" sz="1400" dirty="0" err="1"/>
              <a:t>unitary</a:t>
            </a:r>
            <a:r>
              <a:rPr lang="fr-FR" sz="1400" dirty="0"/>
              <a:t> </a:t>
            </a:r>
            <a:r>
              <a:rPr lang="fr-FR" sz="1400" dirty="0" err="1"/>
              <a:t>construct</a:t>
            </a:r>
            <a:r>
              <a:rPr lang="fr-FR" sz="1400" dirty="0"/>
              <a:t> but </a:t>
            </a:r>
            <a:r>
              <a:rPr lang="fr-FR" sz="1400" dirty="0" err="1"/>
              <a:t>refers</a:t>
            </a:r>
            <a:r>
              <a:rPr lang="fr-FR" sz="1400" dirty="0"/>
              <a:t> to a </a:t>
            </a:r>
            <a:r>
              <a:rPr lang="fr-FR" sz="1400" dirty="0" err="1"/>
              <a:t>variety</a:t>
            </a:r>
            <a:r>
              <a:rPr lang="fr-FR" sz="1400" dirty="0"/>
              <a:t> of </a:t>
            </a:r>
            <a:r>
              <a:rPr lang="fr-FR" sz="1400" dirty="0" err="1"/>
              <a:t>mechanisms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Processing</a:t>
            </a:r>
            <a:r>
              <a:rPr lang="fr-FR" sz="1400" b="1" dirty="0"/>
              <a:t>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Inhibition</a:t>
            </a:r>
            <a:r>
              <a:rPr lang="fr-FR" sz="1400" dirty="0"/>
              <a:t> (</a:t>
            </a:r>
            <a:r>
              <a:rPr lang="fr-FR" sz="1400" dirty="0" err="1"/>
              <a:t>motor</a:t>
            </a:r>
            <a:r>
              <a:rPr lang="fr-FR" sz="1400" dirty="0"/>
              <a:t> inhibition, </a:t>
            </a:r>
            <a:r>
              <a:rPr lang="fr-FR" sz="1400" dirty="0" err="1"/>
              <a:t>response</a:t>
            </a:r>
            <a:r>
              <a:rPr lang="fr-FR" sz="1400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Conflict</a:t>
            </a:r>
            <a:r>
              <a:rPr lang="fr-FR" sz="1400" dirty="0"/>
              <a:t> (</a:t>
            </a:r>
            <a:r>
              <a:rPr lang="fr-FR" sz="1400" dirty="0" err="1"/>
              <a:t>conflict</a:t>
            </a:r>
            <a:r>
              <a:rPr lang="fr-FR" sz="1400" dirty="0"/>
              <a:t> monitoring, </a:t>
            </a:r>
            <a:r>
              <a:rPr lang="fr-FR" sz="1400" dirty="0" err="1"/>
              <a:t>conflict</a:t>
            </a:r>
            <a:r>
              <a:rPr lang="fr-FR" sz="1400" dirty="0"/>
              <a:t> </a:t>
            </a:r>
            <a:r>
              <a:rPr lang="fr-FR" sz="1400" dirty="0" err="1"/>
              <a:t>resolution</a:t>
            </a:r>
            <a:r>
              <a:rPr lang="fr-FR" sz="1400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Mental set </a:t>
            </a:r>
            <a:r>
              <a:rPr lang="fr-FR" sz="1400" b="1" dirty="0" err="1"/>
              <a:t>shifting</a:t>
            </a:r>
            <a:r>
              <a:rPr lang="fr-FR" sz="1400" dirty="0"/>
              <a:t> (</a:t>
            </a: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rules</a:t>
            </a:r>
            <a:r>
              <a:rPr lang="fr-FR" sz="1400" dirty="0"/>
              <a:t> inhibition and </a:t>
            </a:r>
            <a:r>
              <a:rPr lang="fr-FR" sz="1400" dirty="0" err="1"/>
              <a:t>switching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Working</a:t>
            </a:r>
            <a:r>
              <a:rPr lang="fr-FR" sz="1400" dirty="0"/>
              <a:t> </a:t>
            </a:r>
            <a:r>
              <a:rPr lang="fr-FR" sz="1400" b="1" dirty="0"/>
              <a:t>memory</a:t>
            </a:r>
            <a:r>
              <a:rPr lang="fr-FR" sz="1400" dirty="0"/>
              <a:t> (short </a:t>
            </a:r>
            <a:r>
              <a:rPr lang="fr-FR" sz="1400" dirty="0" err="1"/>
              <a:t>term</a:t>
            </a:r>
            <a:r>
              <a:rPr lang="fr-FR" sz="1400" dirty="0"/>
              <a:t> memory, </a:t>
            </a:r>
            <a:r>
              <a:rPr lang="fr-FR" sz="1400" dirty="0" err="1"/>
              <a:t>updating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Attention</a:t>
            </a:r>
            <a:r>
              <a:rPr lang="fr-FR" sz="1400" dirty="0"/>
              <a:t> and </a:t>
            </a:r>
            <a:r>
              <a:rPr lang="fr-FR" sz="1400" dirty="0" err="1"/>
              <a:t>attentional</a:t>
            </a:r>
            <a:r>
              <a:rPr lang="fr-FR" sz="1400" dirty="0"/>
              <a:t>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Multiple </a:t>
            </a:r>
            <a:r>
              <a:rPr lang="fr-FR" sz="1400" dirty="0" err="1"/>
              <a:t>tasks</a:t>
            </a:r>
            <a:r>
              <a:rPr lang="fr-FR" sz="1400" dirty="0"/>
              <a:t> </a:t>
            </a:r>
            <a:r>
              <a:rPr lang="fr-FR" sz="1400" dirty="0" err="1"/>
              <a:t>exist</a:t>
            </a:r>
            <a:r>
              <a:rPr lang="fr-FR" sz="1400" dirty="0"/>
              <a:t> to </a:t>
            </a:r>
            <a:r>
              <a:rPr lang="fr-FR" sz="1400" dirty="0" err="1"/>
              <a:t>measure</a:t>
            </a:r>
            <a:r>
              <a:rPr lang="fr-FR" sz="1400" dirty="0"/>
              <a:t> </a:t>
            </a:r>
            <a:r>
              <a:rPr lang="fr-FR" sz="1400" dirty="0" err="1"/>
              <a:t>them</a:t>
            </a:r>
            <a:r>
              <a:rPr lang="fr-FR" sz="1400" dirty="0"/>
              <a:t> </a:t>
            </a:r>
            <a:r>
              <a:rPr lang="fr-FR" sz="1000" i="1" dirty="0"/>
              <a:t>(Stroop, </a:t>
            </a:r>
            <a:r>
              <a:rPr lang="fr-FR" sz="1000" i="1" dirty="0" err="1"/>
              <a:t>flanker</a:t>
            </a:r>
            <a:r>
              <a:rPr lang="fr-FR" sz="1000" i="1" dirty="0"/>
              <a:t>, Simon, Go/</a:t>
            </a:r>
            <a:r>
              <a:rPr lang="fr-FR" sz="1000" i="1" dirty="0" err="1"/>
              <a:t>Nogo</a:t>
            </a:r>
            <a:r>
              <a:rPr lang="fr-FR" sz="10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 err="1"/>
              <a:t>Problems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Validity</a:t>
            </a:r>
            <a:r>
              <a:rPr lang="fr-FR" sz="1400" dirty="0"/>
              <a:t> </a:t>
            </a:r>
            <a:r>
              <a:rPr lang="fr-FR" sz="1400" dirty="0" err="1"/>
              <a:t>problems</a:t>
            </a:r>
            <a:r>
              <a:rPr lang="fr-FR" sz="1400" dirty="0"/>
              <a:t> (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EFs</a:t>
            </a:r>
            <a:r>
              <a:rPr lang="fr-F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psychometric</a:t>
            </a:r>
            <a:r>
              <a:rPr lang="fr-FR" sz="1400" dirty="0"/>
              <a:t>-to-</a:t>
            </a:r>
            <a:r>
              <a:rPr lang="fr-FR" sz="1400" dirty="0" err="1"/>
              <a:t>behavior</a:t>
            </a:r>
            <a:r>
              <a:rPr lang="fr-FR" sz="1400" dirty="0"/>
              <a:t> </a:t>
            </a:r>
            <a:r>
              <a:rPr lang="fr-FR" sz="1400" dirty="0" err="1"/>
              <a:t>predictive</a:t>
            </a:r>
            <a:r>
              <a:rPr lang="fr-FR" sz="1400" dirty="0"/>
              <a:t> power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brain-behaviour</a:t>
            </a:r>
            <a:r>
              <a:rPr lang="fr-FR" sz="1400" dirty="0"/>
              <a:t> </a:t>
            </a:r>
            <a:r>
              <a:rPr lang="fr-FR" sz="1400" dirty="0" err="1"/>
              <a:t>correlations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correlation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various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endParaRPr lang="fr-FR" sz="1400" dirty="0"/>
          </a:p>
          <a:p>
            <a:br>
              <a:rPr lang="fr-FR" sz="1400" dirty="0"/>
            </a:br>
            <a:r>
              <a:rPr lang="fr-FR" sz="1400" b="1" dirty="0"/>
              <a:t>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Underpowered</a:t>
            </a:r>
            <a:r>
              <a:rPr lang="fr-FR" sz="1400" dirty="0"/>
              <a:t> </a:t>
            </a:r>
            <a:r>
              <a:rPr lang="fr-FR" sz="1400" dirty="0" err="1"/>
              <a:t>studies</a:t>
            </a:r>
            <a:r>
              <a:rPr lang="fr-FR" sz="1400" dirty="0"/>
              <a:t>: Not </a:t>
            </a:r>
            <a:r>
              <a:rPr lang="fr-FR" sz="1400" dirty="0" err="1"/>
              <a:t>enough</a:t>
            </a:r>
            <a:r>
              <a:rPr lang="fr-FR" sz="1400" dirty="0"/>
              <a:t> large </a:t>
            </a:r>
            <a:r>
              <a:rPr lang="fr-FR" sz="1400" dirty="0" err="1"/>
              <a:t>samples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comprehensive</a:t>
            </a:r>
            <a:r>
              <a:rPr lang="fr-FR" sz="1400" dirty="0"/>
              <a:t> batteries </a:t>
            </a:r>
            <a:r>
              <a:rPr lang="fr-FR" sz="1400" dirty="0" err="1"/>
              <a:t>difficult</a:t>
            </a:r>
            <a:r>
              <a:rPr lang="fr-FR" sz="1400" dirty="0"/>
              <a:t> for </a:t>
            </a:r>
            <a:r>
              <a:rPr lang="fr-FR" sz="1400" dirty="0" err="1"/>
              <a:t>norms</a:t>
            </a:r>
            <a:r>
              <a:rPr lang="fr-FR" sz="1400" dirty="0"/>
              <a:t> and structure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Low </a:t>
            </a:r>
            <a:r>
              <a:rPr lang="fr-FR" sz="1400" dirty="0" err="1"/>
              <a:t>reliability</a:t>
            </a:r>
            <a:r>
              <a:rPr lang="fr-FR" sz="1400" dirty="0"/>
              <a:t> of </a:t>
            </a:r>
            <a:r>
              <a:rPr lang="fr-FR" sz="1400" dirty="0" err="1"/>
              <a:t>tasks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  <a:r>
              <a:rPr lang="fr-FR" sz="1400" dirty="0" err="1"/>
              <a:t>approaches</a:t>
            </a:r>
            <a:r>
              <a:rPr lang="fr-FR" sz="1400" dirty="0"/>
              <a:t> (e.g., mixed </a:t>
            </a:r>
            <a:r>
              <a:rPr lang="fr-FR" sz="1400" dirty="0" err="1"/>
              <a:t>models</a:t>
            </a:r>
            <a:r>
              <a:rPr lang="fr-FR" sz="1400" dirty="0"/>
              <a:t>, </a:t>
            </a:r>
            <a:r>
              <a:rPr lang="fr-FR" sz="1400" dirty="0" err="1"/>
              <a:t>decision</a:t>
            </a:r>
            <a:r>
              <a:rPr lang="fr-FR" sz="1400" dirty="0"/>
              <a:t> </a:t>
            </a:r>
            <a:r>
              <a:rPr lang="fr-FR" sz="1400" dirty="0" err="1"/>
              <a:t>making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 – aka « </a:t>
            </a:r>
            <a:r>
              <a:rPr lang="fr-FR" sz="1400" dirty="0" err="1"/>
              <a:t>Sequential</a:t>
            </a:r>
            <a:r>
              <a:rPr lang="fr-FR" sz="1400" dirty="0"/>
              <a:t> Sampling </a:t>
            </a:r>
            <a:r>
              <a:rPr lang="fr-FR" sz="1400" dirty="0" err="1"/>
              <a:t>Models</a:t>
            </a:r>
            <a:r>
              <a:rPr lang="fr-FR" sz="1400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experience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engaging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r>
              <a:rPr lang="fr-FR" sz="1400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paradigms</a:t>
            </a:r>
            <a:r>
              <a:rPr lang="fr-FR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controlled</a:t>
            </a:r>
            <a:r>
              <a:rPr lang="fr-FR" sz="1400" dirty="0"/>
              <a:t> manipulations (</a:t>
            </a:r>
            <a:r>
              <a:rPr lang="fr-FR" sz="1400" dirty="0" err="1"/>
              <a:t>better</a:t>
            </a:r>
            <a:r>
              <a:rPr lang="fr-FR" sz="1400" dirty="0"/>
              <a:t> « control » conditions,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systematic</a:t>
            </a:r>
            <a:r>
              <a:rPr lang="fr-FR" sz="1400" dirty="0"/>
              <a:t> and </a:t>
            </a:r>
            <a:r>
              <a:rPr lang="fr-FR" sz="1400" dirty="0" err="1"/>
              <a:t>sequential</a:t>
            </a:r>
            <a:r>
              <a:rPr lang="fr-FR" sz="1400" dirty="0"/>
              <a:t> (</a:t>
            </a:r>
            <a:r>
              <a:rPr lang="fr-FR" sz="1400" u="sng" dirty="0"/>
              <a:t>additive</a:t>
            </a:r>
            <a:r>
              <a:rPr lang="fr-FR" sz="1400" dirty="0"/>
              <a:t>) quantification </a:t>
            </a:r>
            <a:r>
              <a:rPr lang="fr-FR" sz="1400" dirty="0" err="1"/>
              <a:t>procedure</a:t>
            </a:r>
            <a:endParaRPr lang="fr-FR" sz="1400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79" y="2770121"/>
            <a:ext cx="3675468" cy="27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FFFB8-0ACB-112A-0C8D-E64B1736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709" y="224277"/>
            <a:ext cx="3457104" cy="115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9ED97-E08E-408D-9B18-7570C7F49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7"/>
          <a:stretch/>
        </p:blipFill>
        <p:spPr>
          <a:xfrm>
            <a:off x="8702709" y="1331278"/>
            <a:ext cx="3457104" cy="1318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B0389-B0FA-2188-AD80-601EEC1F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988" y="2589277"/>
            <a:ext cx="3042419" cy="113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236292" y="718623"/>
            <a:ext cx="670991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Nogo</a:t>
            </a:r>
            <a:r>
              <a:rPr lang="fr-FR" sz="1400" i="1" dirty="0"/>
              <a:t> </a:t>
            </a:r>
            <a:r>
              <a:rPr lang="fr-FR" sz="1400" i="1" dirty="0" err="1"/>
              <a:t>sneaks</a:t>
            </a:r>
            <a:r>
              <a:rPr lang="fr-FR" sz="1400" i="1" dirty="0"/>
              <a:t> in the back </a:t>
            </a:r>
            <a:r>
              <a:rPr lang="fr-FR" sz="1400" i="1" dirty="0" err="1"/>
              <a:t>alley</a:t>
            </a:r>
            <a:r>
              <a:rPr lang="fr-FR" sz="1400" i="1" dirty="0"/>
              <a:t> of a </a:t>
            </a:r>
            <a:r>
              <a:rPr lang="fr-FR" sz="1400" i="1" dirty="0" err="1"/>
              <a:t>Japanese</a:t>
            </a:r>
            <a:r>
              <a:rPr lang="fr-FR" sz="1400" i="1" dirty="0"/>
              <a:t> restaurant and tries to catch the </a:t>
            </a:r>
            <a:r>
              <a:rPr lang="fr-FR" sz="1400" i="1" dirty="0" err="1"/>
              <a:t>fishbones</a:t>
            </a:r>
            <a:r>
              <a:rPr lang="fr-FR" sz="1400" i="1" dirty="0"/>
              <a:t>. He must </a:t>
            </a:r>
            <a:r>
              <a:rPr lang="fr-FR" sz="1400" i="1" dirty="0" err="1"/>
              <a:t>eat</a:t>
            </a:r>
            <a:r>
              <a:rPr lang="fr-FR" sz="1400" i="1" dirty="0"/>
              <a:t> </a:t>
            </a:r>
            <a:r>
              <a:rPr lang="fr-FR" sz="1400" i="1" dirty="0" err="1"/>
              <a:t>them</a:t>
            </a:r>
            <a:r>
              <a:rPr lang="fr-FR" sz="1400" i="1" dirty="0"/>
              <a:t> « </a:t>
            </a:r>
            <a:r>
              <a:rPr lang="fr-FR" sz="1400" i="1" dirty="0" err="1"/>
              <a:t>tail</a:t>
            </a:r>
            <a:r>
              <a:rPr lang="fr-FR" sz="1400" i="1" dirty="0"/>
              <a:t> first » </a:t>
            </a:r>
            <a:r>
              <a:rPr lang="fr-FR" sz="1400" i="1" dirty="0" err="1"/>
              <a:t>otherwise</a:t>
            </a:r>
            <a:r>
              <a:rPr lang="fr-FR" sz="1400" i="1" dirty="0"/>
              <a:t> </a:t>
            </a:r>
            <a:r>
              <a:rPr lang="fr-FR" sz="1400" i="1" dirty="0" err="1"/>
              <a:t>it</a:t>
            </a:r>
            <a:r>
              <a:rPr lang="fr-FR" sz="1400" i="1" dirty="0"/>
              <a:t> </a:t>
            </a:r>
            <a:r>
              <a:rPr lang="fr-FR" sz="1400" i="1" dirty="0" err="1"/>
              <a:t>hurts</a:t>
            </a:r>
            <a:r>
              <a:rPr lang="fr-FR" sz="1400" i="1" dirty="0"/>
              <a:t>.</a:t>
            </a:r>
          </a:p>
          <a:p>
            <a:endParaRPr lang="fr-FR" sz="1400" b="1" dirty="0"/>
          </a:p>
          <a:p>
            <a:r>
              <a:rPr lang="fr-FR" sz="1400" b="1" dirty="0"/>
              <a:t>Phase 1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Association </a:t>
            </a:r>
            <a:r>
              <a:rPr lang="fr-FR" sz="1400" b="1" dirty="0" err="1"/>
              <a:t>creation</a:t>
            </a: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Same</a:t>
            </a:r>
            <a:r>
              <a:rPr lang="fr-FR" sz="1400" dirty="0"/>
              <a:t>  as </a:t>
            </a:r>
            <a:r>
              <a:rPr lang="fr-FR" sz="1400" dirty="0" err="1"/>
              <a:t>previously</a:t>
            </a:r>
            <a:r>
              <a:rPr lang="fr-FR" sz="1400" dirty="0"/>
              <a:t> but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sprites</a:t>
            </a:r>
            <a:r>
              <a:rPr lang="fr-FR" sz="1400" dirty="0"/>
              <a:t> / animations / </a:t>
            </a:r>
            <a:r>
              <a:rPr lang="fr-FR" sz="1400" dirty="0" err="1"/>
              <a:t>sounds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Random</a:t>
            </a:r>
            <a:r>
              <a:rPr lang="fr-FR" sz="1400" dirty="0"/>
              <a:t> </a:t>
            </a:r>
            <a:r>
              <a:rPr lang="fr-FR" sz="1400" dirty="0" err="1"/>
              <a:t>color</a:t>
            </a:r>
            <a:r>
              <a:rPr lang="fr-FR" sz="1400" dirty="0"/>
              <a:t>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 err="1"/>
              <a:t>Cheese</a:t>
            </a:r>
            <a:r>
              <a:rPr lang="fr-FR" sz="1050" dirty="0"/>
              <a:t> </a:t>
            </a:r>
            <a:r>
              <a:rPr lang="fr-FR" sz="1050" dirty="0" err="1"/>
              <a:t>shape</a:t>
            </a:r>
            <a:r>
              <a:rPr lang="fr-FR" sz="1050" dirty="0"/>
              <a:t>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/>
              <a:t>Fish </a:t>
            </a:r>
            <a:r>
              <a:rPr lang="fr-FR" sz="1050" dirty="0" err="1"/>
              <a:t>color</a:t>
            </a:r>
            <a:r>
              <a:rPr lang="fr-FR" sz="1050" dirty="0"/>
              <a:t>/</a:t>
            </a:r>
            <a:r>
              <a:rPr lang="fr-FR" sz="1050" dirty="0" err="1"/>
              <a:t>shape</a:t>
            </a:r>
            <a:r>
              <a:rPr lang="fr-FR" sz="1050" dirty="0"/>
              <a:t> (</a:t>
            </a:r>
            <a:r>
              <a:rPr lang="fr-FR" sz="1050" dirty="0" err="1"/>
              <a:t>Nogo</a:t>
            </a:r>
            <a:r>
              <a:rPr lang="fr-FR" sz="1050" dirty="0"/>
              <a:t> </a:t>
            </a:r>
            <a:r>
              <a:rPr lang="fr-FR" sz="1050" dirty="0" err="1"/>
              <a:t>is</a:t>
            </a:r>
            <a:r>
              <a:rPr lang="fr-FR" sz="1050" dirty="0"/>
              <a:t> </a:t>
            </a:r>
            <a:r>
              <a:rPr lang="fr-FR" sz="1050" dirty="0" err="1"/>
              <a:t>japanese</a:t>
            </a:r>
            <a:r>
              <a:rPr lang="fr-FR" sz="1050" dirty="0"/>
              <a:t> and loves sushi)</a:t>
            </a:r>
          </a:p>
          <a:p>
            <a:pPr lvl="1"/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Phase 2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Associative</a:t>
            </a:r>
          </a:p>
          <a:p>
            <a:endParaRPr lang="fr-FR" sz="1400" b="1" dirty="0"/>
          </a:p>
          <a:p>
            <a:r>
              <a:rPr lang="fr-FR" sz="1400" b="1" dirty="0">
                <a:solidFill>
                  <a:srgbClr val="0070C0"/>
                </a:solidFill>
              </a:rPr>
              <a:t>Phase 3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conflit : </a:t>
            </a:r>
            <a:r>
              <a:rPr lang="fr-FR" sz="1400" b="1" dirty="0"/>
              <a:t>Simon </a:t>
            </a:r>
            <a:r>
              <a:rPr lang="fr-FR" sz="1400" b="1" dirty="0" err="1"/>
              <a:t>task</a:t>
            </a:r>
            <a:endParaRPr lang="fr-FR" sz="14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703320"/>
            <a:chOff x="751851" y="3094610"/>
            <a:chExt cx="3294319" cy="342082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30285" y="3970016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30408" y="5867154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FFFDF5-0D04-408C-F2BC-60D24AC5DDEC}"/>
              </a:ext>
            </a:extLst>
          </p:cNvPr>
          <p:cNvGrpSpPr/>
          <p:nvPr/>
        </p:nvGrpSpPr>
        <p:grpSpPr>
          <a:xfrm>
            <a:off x="4959325" y="2316380"/>
            <a:ext cx="1846559" cy="1229990"/>
            <a:chOff x="7933572" y="614738"/>
            <a:chExt cx="2329458" cy="155164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1FC980-D1DA-B409-F7F9-51622A426C35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48484F-4AEF-0F1E-FCF8-3E33836CF351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8" name="Picture 4" descr="Lucifer | Cinderella Wiki | Fandom">
            <a:extLst>
              <a:ext uri="{FF2B5EF4-FFF2-40B4-BE49-F238E27FC236}">
                <a16:creationId xmlns:a16="http://schemas.microsoft.com/office/drawing/2014/main" id="{52CD2453-FCC8-D08A-422E-AE26318E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2719478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BE42EDF-B6AE-2FF8-1D5A-C909D22E798B}"/>
              </a:ext>
            </a:extLst>
          </p:cNvPr>
          <p:cNvGrpSpPr/>
          <p:nvPr/>
        </p:nvGrpSpPr>
        <p:grpSpPr>
          <a:xfrm rot="5400000">
            <a:off x="7110952" y="2752800"/>
            <a:ext cx="449641" cy="469913"/>
            <a:chOff x="11018850" y="4715982"/>
            <a:chExt cx="815722" cy="852498"/>
          </a:xfrm>
        </p:grpSpPr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87E875F4-F702-17B4-CB35-C19B1DBABE4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C6837E-92D8-059A-5ADF-F1E408740219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47A6DE-CCE9-0C23-A6D4-507336FB5EFA}"/>
              </a:ext>
            </a:extLst>
          </p:cNvPr>
          <p:cNvGrpSpPr/>
          <p:nvPr/>
        </p:nvGrpSpPr>
        <p:grpSpPr>
          <a:xfrm>
            <a:off x="4959325" y="3763869"/>
            <a:ext cx="1846559" cy="1229990"/>
            <a:chOff x="7933572" y="614738"/>
            <a:chExt cx="2329458" cy="15516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6C527F-6E51-15DD-26AF-E75DE0A7EBAB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45F6104-B99D-9EDC-C288-309D787B53B0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56" name="Picture 4" descr="Lucifer | Cinderella Wiki | Fandom">
            <a:extLst>
              <a:ext uri="{FF2B5EF4-FFF2-40B4-BE49-F238E27FC236}">
                <a16:creationId xmlns:a16="http://schemas.microsoft.com/office/drawing/2014/main" id="{57984800-6079-002C-E652-93F596A2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4153109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C404DD-8005-C8D5-5439-8A1EBBA6B63F}"/>
              </a:ext>
            </a:extLst>
          </p:cNvPr>
          <p:cNvGrpSpPr/>
          <p:nvPr/>
        </p:nvGrpSpPr>
        <p:grpSpPr>
          <a:xfrm rot="16200000">
            <a:off x="7110952" y="4200288"/>
            <a:ext cx="449641" cy="469913"/>
            <a:chOff x="11018850" y="4715982"/>
            <a:chExt cx="815722" cy="852498"/>
          </a:xfrm>
        </p:grpSpPr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82F38CB2-F96A-C9D9-2BCC-8F2A639932CD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60B80B-339D-AC3B-BDE6-5046D6C941BD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375154" y="201525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  <p:pic>
        <p:nvPicPr>
          <p:cNvPr id="10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6759E336-E125-3240-2CC0-1761FB25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63" y="80897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42323C7-C870-DF35-7CFA-04D32020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6641" y="260989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D39F681-4AF3-1B0E-05D6-0017FA25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9325" y="4280742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B113CC-EE50-3710-BFD9-88C99F60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543" y="5413098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25F46F39-41A9-57B1-0EDB-950CAC7E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64" y="2774343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67E7B5-2B8D-4B20-C306-BF050D1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03" y="3958137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49FF903-0574-89BA-EDCF-18793489BAF2}"/>
              </a:ext>
            </a:extLst>
          </p:cNvPr>
          <p:cNvSpPr/>
          <p:nvPr/>
        </p:nvSpPr>
        <p:spPr>
          <a:xfrm>
            <a:off x="4959325" y="5237713"/>
            <a:ext cx="1846559" cy="122999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4" descr="Lucifer | Cinderella Wiki | Fandom">
            <a:extLst>
              <a:ext uri="{FF2B5EF4-FFF2-40B4-BE49-F238E27FC236}">
                <a16:creationId xmlns:a16="http://schemas.microsoft.com/office/drawing/2014/main" id="{A8DF4A9A-B90D-A75E-FFDF-9B2F34F3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45" y="5609354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DF5DFC-710A-3B83-13CF-98B2351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63644" y="5205741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3FD0234-7B08-6F21-CE77-08180D25F177}"/>
              </a:ext>
            </a:extLst>
          </p:cNvPr>
          <p:cNvGrpSpPr/>
          <p:nvPr/>
        </p:nvGrpSpPr>
        <p:grpSpPr>
          <a:xfrm rot="16200000">
            <a:off x="7137488" y="5568890"/>
            <a:ext cx="449641" cy="469913"/>
            <a:chOff x="11018850" y="4715982"/>
            <a:chExt cx="815722" cy="852498"/>
          </a:xfrm>
        </p:grpSpPr>
        <p:sp>
          <p:nvSpPr>
            <p:cNvPr id="4097" name="Arrow: Down 4096">
              <a:extLst>
                <a:ext uri="{FF2B5EF4-FFF2-40B4-BE49-F238E27FC236}">
                  <a16:creationId xmlns:a16="http://schemas.microsoft.com/office/drawing/2014/main" id="{8037C7EA-4A0C-0A74-D4B8-4B899B68656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8" name="Rectangle 4097">
              <a:extLst>
                <a:ext uri="{FF2B5EF4-FFF2-40B4-BE49-F238E27FC236}">
                  <a16:creationId xmlns:a16="http://schemas.microsoft.com/office/drawing/2014/main" id="{200F362D-A447-8557-A7EB-86BB7EEAF12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99" name="Explosion: 14 Points 4098">
            <a:extLst>
              <a:ext uri="{FF2B5EF4-FFF2-40B4-BE49-F238E27FC236}">
                <a16:creationId xmlns:a16="http://schemas.microsoft.com/office/drawing/2014/main" id="{4F6CAE09-3A6A-BA3A-760F-3BD8D3D2EEA0}"/>
              </a:ext>
            </a:extLst>
          </p:cNvPr>
          <p:cNvSpPr/>
          <p:nvPr/>
        </p:nvSpPr>
        <p:spPr>
          <a:xfrm>
            <a:off x="6241404" y="4918407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/>
              <a:t>Low </a:t>
            </a:r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09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3: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77546" y="2489567"/>
              <a:ext cx="943273" cy="1265208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05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49743" y="2471936"/>
              <a:ext cx="943273" cy="1265208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020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7098374" y="1359218"/>
                <a:ext cx="943273" cy="1265208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9160271" y="4562792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90EAC-586D-A291-9DDE-7D5251E55809}"/>
              </a:ext>
            </a:extLst>
          </p:cNvPr>
          <p:cNvSpPr txBox="1"/>
          <p:nvPr/>
        </p:nvSpPr>
        <p:spPr>
          <a:xfrm>
            <a:off x="314793" y="1322118"/>
            <a:ext cx="61759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Stop Signal </a:t>
            </a:r>
            <a:r>
              <a:rPr lang="fr-FR" dirty="0" err="1"/>
              <a:t>Task</a:t>
            </a:r>
            <a:r>
              <a:rPr lang="fr-FR" dirty="0"/>
              <a:t> (SST)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Verburggen</a:t>
            </a:r>
            <a:r>
              <a:rPr lang="fr-FR" dirty="0"/>
              <a:t> et al. (2019)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Use 2-choice </a:t>
            </a:r>
            <a:r>
              <a:rPr lang="fr-FR" dirty="0" err="1"/>
              <a:t>task</a:t>
            </a:r>
            <a:r>
              <a:rPr lang="fr-FR" dirty="0"/>
              <a:t> (not </a:t>
            </a:r>
            <a:r>
              <a:rPr lang="fr-FR" dirty="0" err="1"/>
              <a:t>too</a:t>
            </a:r>
            <a:r>
              <a:rPr lang="fr-FR" dirty="0"/>
              <a:t> simple)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¼ stop trials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Adaptive 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vs. Standard </a:t>
            </a:r>
            <a:r>
              <a:rPr lang="fr-FR" dirty="0" err="1"/>
              <a:t>staircase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N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en-GB" dirty="0"/>
              <a:t>Our novel simulation results (see Figure 2 and Appendix 2) indicate that reliable and unbiased SSRT group-level estimates can be obtained with </a:t>
            </a:r>
            <a:r>
              <a:rPr lang="en-GB" b="1" dirty="0"/>
              <a:t>50 stop trials </a:t>
            </a:r>
            <a:r>
              <a:rPr lang="en-GB" dirty="0"/>
              <a:t>(with 25% stop signals in an experiment, this amounts to 200 trials in total.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C1E20F-4151-AA79-B6AD-5598047C5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9" y="5644520"/>
            <a:ext cx="3088158" cy="95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&gt;&gt;&lt;&gt;</a:t>
            </a:r>
            <a:r>
              <a:rPr lang="fr-FR" u="sng" dirty="0"/>
              <a:t>&gt;</a:t>
            </a:r>
            <a:r>
              <a:rPr lang="fr-FR" dirty="0"/>
              <a:t> : First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central </a:t>
            </a:r>
            <a:r>
              <a:rPr lang="fr-FR" dirty="0" err="1"/>
              <a:t>stim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</a:t>
            </a:r>
            <a:r>
              <a:rPr lang="fr-FR" dirty="0" err="1"/>
              <a:t>underlined</a:t>
            </a:r>
            <a:r>
              <a:rPr lang="fr-FR" dirty="0"/>
              <a:t> </a:t>
            </a:r>
            <a:r>
              <a:rPr lang="fr-FR" dirty="0" err="1"/>
              <a:t>stim</a:t>
            </a:r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62" y="3130025"/>
            <a:ext cx="4933127" cy="3182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3223862" y="4283590"/>
            <a:ext cx="774397" cy="132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887E975E-1D38-C9AF-51E9-6B2420BE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4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3C8CE9-12BF-E62F-29D1-142C1B8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9F92413A-2221-9CB6-9A27-57B88E8E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997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2C58778-6969-2392-F0D9-8CA242A5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0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9045254-1FEA-DB94-CBC8-01F0989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2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D41B6-25F6-7669-F49F-5B186797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97" y="2532691"/>
            <a:ext cx="2565526" cy="254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ED51C-0BA0-4E24-67DE-E8927953D9F2}"/>
              </a:ext>
            </a:extLst>
          </p:cNvPr>
          <p:cNvSpPr txBox="1"/>
          <p:nvPr/>
        </p:nvSpPr>
        <p:spPr>
          <a:xfrm>
            <a:off x="177265" y="932322"/>
            <a:ext cx="670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The Mouse King </a:t>
            </a:r>
            <a:r>
              <a:rPr lang="fr-FR" b="1" dirty="0" err="1"/>
              <a:t>declares</a:t>
            </a:r>
            <a:r>
              <a:rPr lang="fr-FR" b="1" dirty="0"/>
              <a:t> </a:t>
            </a:r>
            <a:r>
              <a:rPr lang="fr-FR" b="1" dirty="0" err="1"/>
              <a:t>war</a:t>
            </a:r>
            <a:r>
              <a:rPr lang="fr-FR" b="1" dirty="0"/>
              <a:t> on </a:t>
            </a:r>
            <a:r>
              <a:rPr lang="fr-FR" b="1" dirty="0" err="1"/>
              <a:t>Nogo</a:t>
            </a:r>
            <a:r>
              <a:rPr lang="fr-FR" b="1" dirty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664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A878CC-7EC2-4F57-FBC8-4143032D8BB2}"/>
              </a:ext>
            </a:extLst>
          </p:cNvPr>
          <p:cNvSpPr txBox="1"/>
          <p:nvPr/>
        </p:nvSpPr>
        <p:spPr>
          <a:xfrm>
            <a:off x="331694" y="241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Level</a:t>
            </a:r>
            <a:r>
              <a:rPr lang="fr-FR" sz="1800" b="1" dirty="0"/>
              <a:t> X:</a:t>
            </a:r>
            <a:r>
              <a:rPr lang="fr-FR" sz="1800" dirty="0"/>
              <a:t> </a:t>
            </a:r>
            <a:r>
              <a:rPr lang="fr-FR" sz="1800" dirty="0" err="1"/>
              <a:t>Switching</a:t>
            </a:r>
            <a:endParaRPr lang="en-GB" sz="3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BFEEA1-4D69-CE96-9F1F-91C42C31DC93}"/>
              </a:ext>
            </a:extLst>
          </p:cNvPr>
          <p:cNvCxnSpPr>
            <a:cxnSpLocks/>
          </p:cNvCxnSpPr>
          <p:nvPr/>
        </p:nvCxnSpPr>
        <p:spPr>
          <a:xfrm>
            <a:off x="613776" y="1728982"/>
            <a:ext cx="92692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857766-F461-B2FD-4310-B9C8FC742928}"/>
              </a:ext>
            </a:extLst>
          </p:cNvPr>
          <p:cNvSpPr/>
          <p:nvPr/>
        </p:nvSpPr>
        <p:spPr>
          <a:xfrm>
            <a:off x="663880" y="1252994"/>
            <a:ext cx="8141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5A249-A167-B639-3732-6C5FF89B16C9}"/>
              </a:ext>
            </a:extLst>
          </p:cNvPr>
          <p:cNvSpPr/>
          <p:nvPr/>
        </p:nvSpPr>
        <p:spPr>
          <a:xfrm>
            <a:off x="1630472" y="1192457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Odd</a:t>
            </a:r>
            <a:r>
              <a:rPr lang="fr-FR" dirty="0"/>
              <a:t>/Even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F17FF-55CB-B177-48B5-ABB63F42E9C5}"/>
              </a:ext>
            </a:extLst>
          </p:cNvPr>
          <p:cNvSpPr/>
          <p:nvPr/>
        </p:nvSpPr>
        <p:spPr>
          <a:xfrm>
            <a:off x="1630472" y="1754034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Small/Big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CFC59-77A9-B9F6-B25E-980285C221C7}"/>
              </a:ext>
            </a:extLst>
          </p:cNvPr>
          <p:cNvSpPr/>
          <p:nvPr/>
        </p:nvSpPr>
        <p:spPr>
          <a:xfrm>
            <a:off x="549058" y="303811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+ </a:t>
            </a:r>
            <a:r>
              <a:rPr lang="fr-FR" dirty="0" err="1"/>
              <a:t>Reactivation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How to </a:t>
            </a:r>
            <a:r>
              <a:rPr lang="fr-FR" dirty="0" err="1"/>
              <a:t>adapt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non-verbal?</a:t>
            </a:r>
          </a:p>
          <a:p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FE434-F8DD-9D34-69E3-4C3A1FA708AE}"/>
              </a:ext>
            </a:extLst>
          </p:cNvPr>
          <p:cNvCxnSpPr>
            <a:cxnSpLocks/>
          </p:cNvCxnSpPr>
          <p:nvPr/>
        </p:nvCxnSpPr>
        <p:spPr>
          <a:xfrm>
            <a:off x="703546" y="4824207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60361-3255-5AE0-CC21-F681EBD69CD3}"/>
              </a:ext>
            </a:extLst>
          </p:cNvPr>
          <p:cNvSpPr/>
          <p:nvPr/>
        </p:nvSpPr>
        <p:spPr>
          <a:xfrm>
            <a:off x="703546" y="4114499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3528E-B21E-54C8-BF0C-CC517DBF6232}"/>
              </a:ext>
            </a:extLst>
          </p:cNvPr>
          <p:cNvSpPr/>
          <p:nvPr/>
        </p:nvSpPr>
        <p:spPr>
          <a:xfrm>
            <a:off x="2393515" y="4091442"/>
            <a:ext cx="837156" cy="548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499F87-4E7A-16F8-3BB1-7EED9623FB1B}"/>
              </a:ext>
            </a:extLst>
          </p:cNvPr>
          <p:cNvSpPr/>
          <p:nvPr/>
        </p:nvSpPr>
        <p:spPr>
          <a:xfrm>
            <a:off x="1310536" y="4103016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3493C-15A3-D4C3-D549-8BD906B4372B}"/>
              </a:ext>
            </a:extLst>
          </p:cNvPr>
          <p:cNvSpPr/>
          <p:nvPr/>
        </p:nvSpPr>
        <p:spPr>
          <a:xfrm>
            <a:off x="703546" y="5054525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9452B-309E-17D3-E99E-FD563782DD4A}"/>
              </a:ext>
            </a:extLst>
          </p:cNvPr>
          <p:cNvSpPr/>
          <p:nvPr/>
        </p:nvSpPr>
        <p:spPr>
          <a:xfrm>
            <a:off x="2393515" y="5054525"/>
            <a:ext cx="837156" cy="5480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552BEC-E3DF-4F54-1962-26386E5C768C}"/>
              </a:ext>
            </a:extLst>
          </p:cNvPr>
          <p:cNvSpPr/>
          <p:nvPr/>
        </p:nvSpPr>
        <p:spPr>
          <a:xfrm>
            <a:off x="1310535" y="5050072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CCDD0C-8488-6E00-A9EF-4E781DC8D276}"/>
              </a:ext>
            </a:extLst>
          </p:cNvPr>
          <p:cNvCxnSpPr>
            <a:cxnSpLocks/>
          </p:cNvCxnSpPr>
          <p:nvPr/>
        </p:nvCxnSpPr>
        <p:spPr>
          <a:xfrm>
            <a:off x="7496480" y="4568593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heese - Free food icons">
            <a:extLst>
              <a:ext uri="{FF2B5EF4-FFF2-40B4-BE49-F238E27FC236}">
                <a16:creationId xmlns:a16="http://schemas.microsoft.com/office/drawing/2014/main" id="{8888AC93-19C2-4E83-7603-28EB726C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8" y="3838670"/>
            <a:ext cx="585275" cy="5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EBBA5B-1378-5A55-AC54-F91FFAFE7D2F}"/>
              </a:ext>
            </a:extLst>
          </p:cNvPr>
          <p:cNvSpPr/>
          <p:nvPr/>
        </p:nvSpPr>
        <p:spPr>
          <a:xfrm>
            <a:off x="6183592" y="3496574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Round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28AE8-2C92-B8D8-644B-B8ECA0804EB0}"/>
              </a:ext>
            </a:extLst>
          </p:cNvPr>
          <p:cNvSpPr/>
          <p:nvPr/>
        </p:nvSpPr>
        <p:spPr>
          <a:xfrm>
            <a:off x="10207578" y="353622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Spiky</a:t>
            </a:r>
            <a:r>
              <a:rPr lang="fr-FR" dirty="0"/>
              <a:t>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97055-3787-15F2-560A-F7CE0FD1BF4E}"/>
              </a:ext>
            </a:extLst>
          </p:cNvPr>
          <p:cNvSpPr/>
          <p:nvPr/>
        </p:nvSpPr>
        <p:spPr>
          <a:xfrm>
            <a:off x="6080954" y="582094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Hole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CC91D-6195-CD19-4972-D33539D631D7}"/>
              </a:ext>
            </a:extLst>
          </p:cNvPr>
          <p:cNvSpPr/>
          <p:nvPr/>
        </p:nvSpPr>
        <p:spPr>
          <a:xfrm>
            <a:off x="10119986" y="587415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Rotten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7C192A-DF0D-15B5-6859-407CFDA5331A}"/>
              </a:ext>
            </a:extLst>
          </p:cNvPr>
          <p:cNvSpPr/>
          <p:nvPr/>
        </p:nvSpPr>
        <p:spPr>
          <a:xfrm>
            <a:off x="5890639" y="399480"/>
            <a:ext cx="6301361" cy="1151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Nogo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the </a:t>
            </a:r>
            <a:r>
              <a:rPr lang="fr-FR" b="1" dirty="0" err="1"/>
              <a:t>Tetramice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officers</a:t>
            </a:r>
            <a:r>
              <a:rPr lang="fr-FR" dirty="0"/>
              <a:t> of the Mouse King)</a:t>
            </a:r>
          </a:p>
          <a:p>
            <a:r>
              <a:rPr lang="fr-FR" dirty="0"/>
              <a:t>And must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cheese</a:t>
            </a:r>
            <a:r>
              <a:rPr lang="fr-FR" dirty="0"/>
              <a:t>. But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picky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above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</a:t>
            </a:r>
            <a:r>
              <a:rPr lang="fr-FR" dirty="0" err="1"/>
              <a:t>Sequential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Random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5: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reversals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-right/up-down)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BE4AFB-11D0-9375-5682-77450C29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46" y="2405845"/>
            <a:ext cx="1274747" cy="12063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35A62C-B221-E07B-64BA-8D78916B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73" y="2548519"/>
            <a:ext cx="1219340" cy="11920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5213AA-0C12-C845-7D41-16DA2687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46" y="4930300"/>
            <a:ext cx="1039457" cy="11307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CE96EE-57D6-574F-19D7-D4C5A6AB9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552" y="4797599"/>
            <a:ext cx="1231826" cy="1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5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E764B-9C70-318D-6B6D-C2CA86A4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6587593" y="4978601"/>
            <a:ext cx="1829720" cy="1509519"/>
          </a:xfrm>
          <a:prstGeom prst="rect">
            <a:avLst/>
          </a:prstGeom>
        </p:spPr>
      </p:pic>
      <p:pic>
        <p:nvPicPr>
          <p:cNvPr id="1030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9B60A1DA-A5FF-F970-0428-C1EBF804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694">
            <a:off x="5686066" y="5069047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7E3F51B0-5468-2AF3-3C7C-B90C0803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  <a14:backgroundMark x1="54185" y1="29118" x2="64978" y2="30588"/>
                        <a14:backgroundMark x1="54185" y1="31471" x2="56388" y2="33235"/>
                        <a14:backgroundMark x1="61454" y1="35882" x2="50661" y2="30000"/>
                        <a14:backgroundMark x1="56388" y1="45294" x2="51762" y2="32647"/>
                        <a14:backgroundMark x1="57930" y1="46765" x2="48458" y2="35294"/>
                        <a14:backgroundMark x1="50000" y1="32647" x2="40308" y2="52059"/>
                        <a14:backgroundMark x1="45374" y1="29706" x2="33480" y2="43529"/>
                        <a14:backgroundMark x1="44934" y1="28529" x2="34802" y2="38529"/>
                        <a14:backgroundMark x1="44053" y1="25882" x2="31498" y2="3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70105" y="5066815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Working</a:t>
            </a:r>
            <a:r>
              <a:rPr lang="fr-FR" sz="3200" dirty="0"/>
              <a:t> Memory</a:t>
            </a:r>
            <a:endParaRPr lang="en-GB" sz="700" dirty="0"/>
          </a:p>
        </p:txBody>
      </p:sp>
      <p:pic>
        <p:nvPicPr>
          <p:cNvPr id="1026" name="Picture 2" descr="Matching pairs online games - Hellokids.com">
            <a:extLst>
              <a:ext uri="{FF2B5EF4-FFF2-40B4-BE49-F238E27FC236}">
                <a16:creationId xmlns:a16="http://schemas.microsoft.com/office/drawing/2014/main" id="{FE9577CA-CB19-28FD-C4A4-21EF920F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23" y="33941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192F2-8132-C366-2B2E-34DA37987120}"/>
              </a:ext>
            </a:extLst>
          </p:cNvPr>
          <p:cNvSpPr txBox="1"/>
          <p:nvPr/>
        </p:nvSpPr>
        <p:spPr>
          <a:xfrm>
            <a:off x="253253" y="904546"/>
            <a:ext cx="6172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: Memory </a:t>
            </a:r>
            <a:r>
              <a:rPr lang="fr-FR" dirty="0" err="1"/>
              <a:t>game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Span: </a:t>
            </a:r>
            <a:r>
              <a:rPr lang="fr-FR" dirty="0" err="1"/>
              <a:t>Reproduce</a:t>
            </a:r>
            <a:r>
              <a:rPr lang="fr-FR" dirty="0"/>
              <a:t> the dance combo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Vary</a:t>
            </a:r>
            <a:r>
              <a:rPr lang="fr-FR" dirty="0"/>
              <a:t> time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and exécution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Then</a:t>
            </a:r>
            <a:r>
              <a:rPr lang="fr-FR" dirty="0"/>
              <a:t>, in reverse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N-back</a:t>
            </a:r>
          </a:p>
        </p:txBody>
      </p:sp>
      <p:pic>
        <p:nvPicPr>
          <p:cNvPr id="2050" name="Picture 2" descr="Dancing dog illustration Royalty Free Stock SVG Vector">
            <a:extLst>
              <a:ext uri="{FF2B5EF4-FFF2-40B4-BE49-F238E27FC236}">
                <a16:creationId xmlns:a16="http://schemas.microsoft.com/office/drawing/2014/main" id="{12D8BD14-40D6-71CA-C984-352643550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027820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ncing dog illustration Royalty Free Stock SVG Vector">
            <a:extLst>
              <a:ext uri="{FF2B5EF4-FFF2-40B4-BE49-F238E27FC236}">
                <a16:creationId xmlns:a16="http://schemas.microsoft.com/office/drawing/2014/main" id="{E6361C48-865B-B026-79EE-40EB7C2E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85000" l="38889" r="59933">
                        <a14:foregroundMark x1="60101" y1="39286" x2="60101" y2="39286"/>
                        <a14:foregroundMark x1="49495" y1="68929" x2="48653" y2="68929"/>
                        <a14:foregroundMark x1="54545" y1="65714" x2="54882" y2="66071"/>
                        <a14:foregroundMark x1="51852" y1="62857" x2="54545" y2="65714"/>
                        <a14:foregroundMark x1="43939" y1="83214" x2="43939" y2="83214"/>
                        <a14:foregroundMark x1="49158" y1="83214" x2="49158" y2="83214"/>
                        <a14:foregroundMark x1="44108" y1="83571" x2="44108" y2="83571"/>
                        <a14:foregroundMark x1="44276" y1="85000" x2="44276" y2="85000"/>
                        <a14:backgroundMark x1="55051" y1="65714" x2="55051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32" t="5345" r="37007" b="9445"/>
          <a:stretch/>
        </p:blipFill>
        <p:spPr bwMode="auto">
          <a:xfrm>
            <a:off x="10222618" y="3666716"/>
            <a:ext cx="620010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EFDBC0-601A-1C2A-47FE-75D420B75367}"/>
              </a:ext>
            </a:extLst>
          </p:cNvPr>
          <p:cNvGrpSpPr/>
          <p:nvPr/>
        </p:nvGrpSpPr>
        <p:grpSpPr>
          <a:xfrm rot="16200000">
            <a:off x="8113005" y="2978090"/>
            <a:ext cx="449641" cy="469913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D1C05A7-D515-8370-F103-A074638233F3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FA9FD4-583C-0106-BF32-559829A5C8D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B4A910-08BB-4C5D-43C4-3995A94E2078}"/>
              </a:ext>
            </a:extLst>
          </p:cNvPr>
          <p:cNvGrpSpPr/>
          <p:nvPr/>
        </p:nvGrpSpPr>
        <p:grpSpPr>
          <a:xfrm rot="16200000">
            <a:off x="8839146" y="2978090"/>
            <a:ext cx="449641" cy="469913"/>
            <a:chOff x="11018850" y="4715982"/>
            <a:chExt cx="815722" cy="85249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B70A5B5-F9BF-0511-FD56-53B2CDD9E2F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1DA9F9-74D4-CF79-7CAA-C2EAAF165EF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11C9EB-C987-4FF2-6E17-3C198DAE5D8B}"/>
              </a:ext>
            </a:extLst>
          </p:cNvPr>
          <p:cNvGrpSpPr/>
          <p:nvPr/>
        </p:nvGrpSpPr>
        <p:grpSpPr>
          <a:xfrm rot="5400000" flipH="1">
            <a:off x="9565287" y="2974443"/>
            <a:ext cx="449641" cy="469913"/>
            <a:chOff x="11018850" y="4715982"/>
            <a:chExt cx="815722" cy="852498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5DD284E-A0DC-486A-DFF2-C503E1CDE447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57F6AB-7F2D-0ECF-A45D-F1B1EA0CAF4B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71FA7-567D-454C-7DC2-FFAA06EBD0DD}"/>
              </a:ext>
            </a:extLst>
          </p:cNvPr>
          <p:cNvGrpSpPr/>
          <p:nvPr/>
        </p:nvGrpSpPr>
        <p:grpSpPr>
          <a:xfrm rot="10800000" flipH="1" flipV="1">
            <a:off x="10291428" y="2984499"/>
            <a:ext cx="449641" cy="469913"/>
            <a:chOff x="11018850" y="4715982"/>
            <a:chExt cx="815722" cy="852498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9E6FC233-2042-1462-0740-6E9E823A42B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C73A06-3EF9-30A5-33A7-EBA0E3F6B6F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2" descr="Dancing dog illustration Royalty Free Stock SVG Vector">
            <a:extLst>
              <a:ext uri="{FF2B5EF4-FFF2-40B4-BE49-F238E27FC236}">
                <a16:creationId xmlns:a16="http://schemas.microsoft.com/office/drawing/2014/main" id="{1EFEC24E-4D00-DBD4-AD96-05ED26A3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691656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ancing dog illustration Royalty Free Stock SVG Vector">
            <a:extLst>
              <a:ext uri="{FF2B5EF4-FFF2-40B4-BE49-F238E27FC236}">
                <a16:creationId xmlns:a16="http://schemas.microsoft.com/office/drawing/2014/main" id="{90877E9A-6B09-A5F5-68A6-561E81545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 flipH="1">
            <a:off x="9552773" y="3670211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30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Cognitive </a:t>
            </a:r>
            <a:r>
              <a:rPr lang="fr-FR" sz="3600" dirty="0" err="1"/>
              <a:t>Statistical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for </a:t>
            </a:r>
          </a:p>
          <a:p>
            <a:pPr algn="ctr"/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Neuropsychology</a:t>
            </a:r>
            <a:r>
              <a:rPr lang="fr-FR" sz="3600" dirty="0"/>
              <a:t>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64973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84" y="966881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8108955" y="966881"/>
            <a:ext cx="408304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Processing</a:t>
            </a:r>
            <a:r>
              <a:rPr lang="fr-FR" sz="1600" dirty="0"/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Motor</a:t>
            </a:r>
            <a:r>
              <a:rPr lang="fr-FR" sz="1600" dirty="0"/>
              <a:t> (speed + </a:t>
            </a:r>
            <a:r>
              <a:rPr lang="fr-FR" sz="1600" dirty="0" err="1"/>
              <a:t>precision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Strategy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Contextual</a:t>
            </a:r>
            <a:r>
              <a:rPr lang="fr-FR" sz="1600" dirty="0"/>
              <a:t> (e.g., </a:t>
            </a:r>
            <a:r>
              <a:rPr lang="fr-FR" sz="1600" dirty="0" err="1"/>
              <a:t>hiding</a:t>
            </a:r>
            <a:r>
              <a:rPr lang="fr-FR" sz="1600" dirty="0"/>
              <a:t> a </a:t>
            </a:r>
            <a:r>
              <a:rPr lang="fr-FR" sz="1600" dirty="0" err="1"/>
              <a:t>number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arm)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8108955" y="2779381"/>
            <a:ext cx="4083045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Processing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Motor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(speed +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precision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Contextual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(e.g.,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hiding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number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arm)</a:t>
            </a:r>
          </a:p>
          <a:p>
            <a:r>
              <a:rPr lang="fr-FR" sz="1600" b="1" dirty="0"/>
              <a:t>+ </a:t>
            </a:r>
            <a:r>
              <a:rPr lang="fr-FR" sz="1600" b="1" dirty="0" err="1"/>
              <a:t>Flexibility</a:t>
            </a:r>
            <a:endParaRPr lang="fr-FR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56886" y="5392039"/>
            <a:ext cx="9333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 </a:t>
            </a:r>
            <a:r>
              <a:rPr lang="fr-FR" dirty="0"/>
              <a:t>(</a:t>
            </a:r>
            <a:r>
              <a:rPr lang="fr-FR" dirty="0" err="1"/>
              <a:t>add</a:t>
            </a:r>
            <a:r>
              <a:rPr lang="fr-FR" dirty="0"/>
              <a:t> trial </a:t>
            </a:r>
            <a:r>
              <a:rPr lang="fr-FR" dirty="0" err="1"/>
              <a:t>variability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44EA7-BDA4-5323-E618-8694D5652770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Substractive</a:t>
            </a:r>
            <a:r>
              <a:rPr lang="fr-FR" sz="2800" b="1" dirty="0"/>
              <a:t> </a:t>
            </a:r>
            <a:r>
              <a:rPr lang="fr-FR" sz="2800" b="1" dirty="0" err="1"/>
              <a:t>Paradigm</a:t>
            </a:r>
            <a:r>
              <a:rPr lang="fr-FR" sz="2800" b="1" dirty="0"/>
              <a:t> (aka « </a:t>
            </a:r>
            <a:r>
              <a:rPr lang="fr-FR" sz="2800" b="1" dirty="0" err="1"/>
              <a:t>Contrast</a:t>
            </a:r>
            <a:r>
              <a:rPr lang="fr-FR" sz="2800" b="1" dirty="0"/>
              <a:t> Theory »)</a:t>
            </a:r>
            <a:endParaRPr lang="en-GB" sz="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0E767-F25A-92EF-BDC9-42F24C1165F7}"/>
              </a:ext>
            </a:extLst>
          </p:cNvPr>
          <p:cNvSpPr txBox="1"/>
          <p:nvPr/>
        </p:nvSpPr>
        <p:spPr>
          <a:xfrm>
            <a:off x="0" y="1013048"/>
            <a:ext cx="4972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b="1" dirty="0"/>
              <a:t>« </a:t>
            </a:r>
            <a:r>
              <a:rPr lang="fr-FR" b="1" dirty="0" err="1"/>
              <a:t>substractive</a:t>
            </a:r>
            <a:r>
              <a:rPr lang="fr-FR" b="1" dirty="0"/>
              <a:t> » </a:t>
            </a:r>
            <a:r>
              <a:rPr lang="fr-FR" dirty="0" err="1"/>
              <a:t>paradigm</a:t>
            </a:r>
            <a:r>
              <a:rPr lang="fr-FR" b="1" dirty="0"/>
              <a:t> </a:t>
            </a:r>
            <a:r>
              <a:rPr lang="fr-FR" dirty="0"/>
              <a:t>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 err="1"/>
              <a:t>contrast</a:t>
            </a:r>
            <a:r>
              <a:rPr lang="fr-FR" dirty="0"/>
              <a:t> 2 conditions (e.g., incongruent – congruent) to </a:t>
            </a:r>
            <a:r>
              <a:rPr lang="fr-FR" dirty="0" err="1"/>
              <a:t>compute</a:t>
            </a:r>
            <a:r>
              <a:rPr lang="fr-FR" dirty="0"/>
              <a:t> a score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A715D-3FD7-298F-D396-F721FAD82C82}"/>
              </a:ext>
            </a:extLst>
          </p:cNvPr>
          <p:cNvSpPr txBox="1"/>
          <p:nvPr/>
        </p:nvSpPr>
        <p:spPr>
          <a:xfrm>
            <a:off x="5105484" y="4699541"/>
            <a:ext cx="708651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TMT B – TMT A = </a:t>
            </a:r>
            <a:r>
              <a:rPr lang="fr-FR" b="1" dirty="0" err="1"/>
              <a:t>Flexibility</a:t>
            </a:r>
            <a:r>
              <a:rPr lang="fr-FR" b="1" dirty="0"/>
              <a:t> </a:t>
            </a:r>
            <a:r>
              <a:rPr lang="fr-FR" sz="1200" i="1" dirty="0"/>
              <a:t>(in </a:t>
            </a:r>
            <a:r>
              <a:rPr lang="fr-FR" sz="1200" i="1" dirty="0" err="1"/>
              <a:t>theory</a:t>
            </a:r>
            <a:r>
              <a:rPr lang="fr-FR" sz="1200" i="1" dirty="0"/>
              <a:t>)</a:t>
            </a:r>
            <a:endParaRPr lang="fr-FR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E8138B-2D50-F387-36CA-56C6A0D0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6" y="3404951"/>
            <a:ext cx="4586493" cy="996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4E636-DF49-1044-1517-974FEAEDBE74}"/>
              </a:ext>
            </a:extLst>
          </p:cNvPr>
          <p:cNvSpPr txBox="1"/>
          <p:nvPr/>
        </p:nvSpPr>
        <p:spPr>
          <a:xfrm>
            <a:off x="320228" y="976348"/>
            <a:ext cx="79537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Topic</a:t>
            </a:r>
            <a:r>
              <a:rPr lang="fr-FR" sz="1600" dirty="0"/>
              <a:t>: </a:t>
            </a:r>
            <a:r>
              <a:rPr lang="fr-FR" sz="1600" dirty="0" err="1"/>
              <a:t>Study</a:t>
            </a:r>
            <a:r>
              <a:rPr lang="fr-FR" sz="1600" dirty="0"/>
              <a:t> of the </a:t>
            </a:r>
            <a:r>
              <a:rPr lang="fr-FR" sz="1600" dirty="0" err="1"/>
              <a:t>relationship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</a:t>
            </a:r>
            <a:r>
              <a:rPr lang="fr-FR" sz="1600" dirty="0" err="1"/>
              <a:t>brain</a:t>
            </a:r>
            <a:r>
              <a:rPr lang="fr-FR" sz="1600" dirty="0"/>
              <a:t> and </a:t>
            </a:r>
            <a:r>
              <a:rPr lang="fr-FR" sz="1600" dirty="0" err="1"/>
              <a:t>behaviour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Method: </a:t>
            </a:r>
            <a:r>
              <a:rPr lang="fr-FR" sz="1600" dirty="0" err="1"/>
              <a:t>Measurement</a:t>
            </a:r>
            <a:r>
              <a:rPr lang="fr-FR" sz="1600" dirty="0"/>
              <a:t> of </a:t>
            </a:r>
            <a:r>
              <a:rPr lang="fr-FR" sz="1600" dirty="0" err="1"/>
              <a:t>behaviour</a:t>
            </a:r>
            <a:r>
              <a:rPr lang="fr-FR" sz="1600" dirty="0"/>
              <a:t> for </a:t>
            </a:r>
            <a:r>
              <a:rPr lang="fr-FR" sz="1600" dirty="0" err="1"/>
              <a:t>inference</a:t>
            </a:r>
            <a:r>
              <a:rPr lang="fr-FR" sz="1600" dirty="0"/>
              <a:t> about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Domains</a:t>
            </a:r>
            <a:r>
              <a:rPr lang="fr-FR" sz="1600" b="1" dirty="0"/>
              <a:t>: </a:t>
            </a:r>
            <a:r>
              <a:rPr lang="fr-FR" sz="1600" dirty="0"/>
              <a:t>Fundamental (</a:t>
            </a: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dirty="0" err="1"/>
              <a:t>relationship</a:t>
            </a:r>
            <a:r>
              <a:rPr lang="fr-FR" sz="1600" dirty="0"/>
              <a:t>) and </a:t>
            </a:r>
            <a:r>
              <a:rPr lang="fr-FR" sz="1600" dirty="0" err="1"/>
              <a:t>Applied</a:t>
            </a:r>
            <a:r>
              <a:rPr lang="fr-FR" sz="1600" dirty="0"/>
              <a:t> (i.e., </a:t>
            </a:r>
            <a:r>
              <a:rPr lang="fr-FR" sz="1600" dirty="0" err="1"/>
              <a:t>clinical</a:t>
            </a:r>
            <a:r>
              <a:rPr lang="fr-FR" sz="1600" dirty="0"/>
              <a:t> </a:t>
            </a:r>
            <a:r>
              <a:rPr lang="fr-FR" sz="1600" dirty="0" err="1"/>
              <a:t>neuropsychology</a:t>
            </a:r>
            <a:r>
              <a:rPr lang="fr-FR" sz="1600" dirty="0"/>
              <a:t>: usage of the </a:t>
            </a:r>
            <a:r>
              <a:rPr lang="fr-FR" sz="1600" dirty="0" err="1"/>
              <a:t>knowledge</a:t>
            </a:r>
            <a:r>
              <a:rPr lang="fr-FR" sz="1600" dirty="0"/>
              <a:t> to diagnose and </a:t>
            </a:r>
            <a:r>
              <a:rPr lang="fr-FR" sz="1600" dirty="0" err="1"/>
              <a:t>rehabilitate</a:t>
            </a:r>
            <a:r>
              <a:rPr lang="fr-FR" sz="1600" dirty="0"/>
              <a:t> cognitive </a:t>
            </a:r>
            <a:r>
              <a:rPr lang="fr-FR" sz="1600" dirty="0" err="1"/>
              <a:t>deficits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Problems</a:t>
            </a:r>
            <a:r>
              <a:rPr lang="fr-FR" sz="16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outdated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of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unreliable</a:t>
            </a:r>
            <a:r>
              <a:rPr lang="fr-FR" sz="1600" dirty="0"/>
              <a:t> </a:t>
            </a:r>
            <a:r>
              <a:rPr lang="fr-FR" sz="1600" dirty="0" err="1"/>
              <a:t>psychometric</a:t>
            </a:r>
            <a:r>
              <a:rPr lang="fr-FR" sz="1600" dirty="0"/>
              <a:t> </a:t>
            </a:r>
            <a:r>
              <a:rPr lang="fr-FR" sz="1600" dirty="0" err="1"/>
              <a:t>tools</a:t>
            </a:r>
            <a:r>
              <a:rPr lang="fr-FR" sz="1600" dirty="0"/>
              <a:t> and </a:t>
            </a:r>
            <a:r>
              <a:rPr lang="fr-FR" sz="1600" dirty="0" err="1"/>
              <a:t>paradigms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suboptimal quantification and classification </a:t>
            </a:r>
            <a:r>
              <a:rPr lang="fr-FR" sz="1600" dirty="0" err="1"/>
              <a:t>methods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r>
              <a:rPr lang="fr-FR" sz="1600" b="1" dirty="0" err="1"/>
              <a:t>Computational</a:t>
            </a:r>
            <a:r>
              <a:rPr lang="fr-FR" sz="1600" b="1" dirty="0"/>
              <a:t> </a:t>
            </a:r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New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target</a:t>
            </a:r>
            <a:r>
              <a:rPr lang="fr-FR" sz="1600" dirty="0"/>
              <a:t> </a:t>
            </a:r>
            <a:r>
              <a:rPr lang="fr-FR" sz="1600" dirty="0" err="1"/>
              <a:t>specific</a:t>
            </a:r>
            <a:r>
              <a:rPr lang="fr-FR" sz="1600" dirty="0"/>
              <a:t> cognitive </a:t>
            </a:r>
            <a:r>
              <a:rPr lang="fr-FR" sz="1600" dirty="0" err="1"/>
              <a:t>processes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newer</a:t>
            </a:r>
            <a:r>
              <a:rPr lang="fr-FR" sz="1600" dirty="0"/>
              <a:t> </a:t>
            </a:r>
            <a:r>
              <a:rPr lang="fr-FR" sz="1600" dirty="0" err="1"/>
              <a:t>brain</a:t>
            </a:r>
            <a:r>
              <a:rPr lang="fr-FR" sz="1600" dirty="0"/>
              <a:t> </a:t>
            </a:r>
            <a:r>
              <a:rPr lang="fr-FR" sz="1600" dirty="0" err="1"/>
              <a:t>theories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Using</a:t>
            </a:r>
            <a:r>
              <a:rPr lang="fr-FR" sz="1600" dirty="0"/>
              <a:t> new </a:t>
            </a:r>
            <a:r>
              <a:rPr lang="fr-FR" sz="1600" dirty="0" err="1"/>
              <a:t>computational</a:t>
            </a:r>
            <a:r>
              <a:rPr lang="fr-FR" sz="1600" dirty="0"/>
              <a:t> </a:t>
            </a:r>
            <a:r>
              <a:rPr lang="fr-FR" sz="1600" dirty="0" err="1"/>
              <a:t>approaches</a:t>
            </a:r>
            <a:r>
              <a:rPr lang="fr-FR" sz="1600" dirty="0"/>
              <a:t> to </a:t>
            </a:r>
            <a:r>
              <a:rPr lang="fr-FR" sz="1600" dirty="0" err="1"/>
              <a:t>estimating</a:t>
            </a:r>
            <a:r>
              <a:rPr lang="fr-FR" sz="1600" dirty="0"/>
              <a:t> </a:t>
            </a:r>
            <a:r>
              <a:rPr lang="fr-FR" sz="1600" dirty="0" err="1"/>
              <a:t>parameters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Example: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2518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/>
              <a:t>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377692" y="3867417"/>
            <a:ext cx="2628000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3081066" y="3867417"/>
            <a:ext cx="2628000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377692" y="5055850"/>
            <a:ext cx="5331374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Consistent </a:t>
            </a:r>
            <a:r>
              <a:rPr lang="fr-FR" dirty="0" err="1"/>
              <a:t>tasks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Use the </a:t>
            </a:r>
            <a:r>
              <a:rPr lang="fr-FR" dirty="0" err="1"/>
              <a:t>knowledge</a:t>
            </a:r>
            <a:r>
              <a:rPr lang="fr-FR" dirty="0"/>
              <a:t> of </a:t>
            </a:r>
            <a:r>
              <a:rPr lang="fr-FR" dirty="0" err="1"/>
              <a:t>other</a:t>
            </a:r>
            <a:r>
              <a:rPr lang="fr-FR" dirty="0"/>
              <a:t> parts to </a:t>
            </a:r>
            <a:r>
              <a:rPr lang="fr-FR" dirty="0" err="1"/>
              <a:t>contextualize</a:t>
            </a:r>
            <a:r>
              <a:rPr lang="fr-FR" dirty="0"/>
              <a:t> scores and more </a:t>
            </a:r>
            <a:r>
              <a:rPr lang="fr-FR" dirty="0" err="1"/>
              <a:t>reliably</a:t>
            </a:r>
            <a:r>
              <a:rPr lang="fr-FR" dirty="0"/>
              <a:t> </a:t>
            </a:r>
            <a:r>
              <a:rPr lang="fr-FR" dirty="0" err="1"/>
              <a:t>quantify</a:t>
            </a:r>
            <a:r>
              <a:rPr lang="fr-FR" dirty="0"/>
              <a:t> performance (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161F2-9F43-F24B-7A72-1EC65799C600}"/>
              </a:ext>
            </a:extLst>
          </p:cNvPr>
          <p:cNvSpPr/>
          <p:nvPr/>
        </p:nvSpPr>
        <p:spPr>
          <a:xfrm>
            <a:off x="7265544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pic>
        <p:nvPicPr>
          <p:cNvPr id="1026" name="Picture 2" descr="Small Wooden Blocks - Construction Cubes for Kids">
            <a:extLst>
              <a:ext uri="{FF2B5EF4-FFF2-40B4-BE49-F238E27FC236}">
                <a16:creationId xmlns:a16="http://schemas.microsoft.com/office/drawing/2014/main" id="{D9288130-5827-ACA2-DAEB-F603A5FC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73" y="146541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20D24-1C11-E180-AA3E-40334936CACD}"/>
              </a:ext>
            </a:extLst>
          </p:cNvPr>
          <p:cNvSpPr/>
          <p:nvPr/>
        </p:nvSpPr>
        <p:spPr>
          <a:xfrm>
            <a:off x="8434087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82791-ADE4-ED25-86A6-DA5DFE879272}"/>
              </a:ext>
            </a:extLst>
          </p:cNvPr>
          <p:cNvSpPr/>
          <p:nvPr/>
        </p:nvSpPr>
        <p:spPr>
          <a:xfrm>
            <a:off x="8434087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832C9-3B49-261E-D4A6-C79D8046F5A5}"/>
              </a:ext>
            </a:extLst>
          </p:cNvPr>
          <p:cNvSpPr/>
          <p:nvPr/>
        </p:nvSpPr>
        <p:spPr>
          <a:xfrm>
            <a:off x="9602630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66002-AE93-FF68-D3B1-7787C76CD968}"/>
              </a:ext>
            </a:extLst>
          </p:cNvPr>
          <p:cNvSpPr/>
          <p:nvPr/>
        </p:nvSpPr>
        <p:spPr>
          <a:xfrm>
            <a:off x="9602630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902DE-B431-D527-17F3-E85B9CCA7DAE}"/>
              </a:ext>
            </a:extLst>
          </p:cNvPr>
          <p:cNvSpPr/>
          <p:nvPr/>
        </p:nvSpPr>
        <p:spPr>
          <a:xfrm>
            <a:off x="9602630" y="2790758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D41A5-8B78-853A-7F5C-657A81F08AA8}"/>
              </a:ext>
            </a:extLst>
          </p:cNvPr>
          <p:cNvSpPr/>
          <p:nvPr/>
        </p:nvSpPr>
        <p:spPr>
          <a:xfrm>
            <a:off x="10768141" y="1623925"/>
            <a:ext cx="1080000" cy="10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D</a:t>
            </a:r>
            <a:endParaRPr lang="fr-FR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D65F5-5460-1F6A-AD20-7B81EA7E37FD}"/>
              </a:ext>
            </a:extLst>
          </p:cNvPr>
          <p:cNvCxnSpPr/>
          <p:nvPr/>
        </p:nvCxnSpPr>
        <p:spPr>
          <a:xfrm>
            <a:off x="7086600" y="6402705"/>
            <a:ext cx="4886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6AFE6D-7C63-71B8-2A73-B44344AA05AF}"/>
              </a:ext>
            </a:extLst>
          </p:cNvPr>
          <p:cNvSpPr txBox="1"/>
          <p:nvPr/>
        </p:nvSpPr>
        <p:spPr>
          <a:xfrm>
            <a:off x="6643973" y="6319411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/>
              <a:t>Paradigm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C1EF36-42D7-EEFF-D594-6D7AC63EAA6A}"/>
              </a:ext>
            </a:extLst>
          </p:cNvPr>
          <p:cNvSpPr/>
          <p:nvPr/>
        </p:nvSpPr>
        <p:spPr>
          <a:xfrm>
            <a:off x="10768141" y="2787417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30" name="Arrow: Circular 29">
            <a:extLst>
              <a:ext uri="{FF2B5EF4-FFF2-40B4-BE49-F238E27FC236}">
                <a16:creationId xmlns:a16="http://schemas.microsoft.com/office/drawing/2014/main" id="{D8405727-3655-592D-25B5-2483D0E6DDDC}"/>
              </a:ext>
            </a:extLst>
          </p:cNvPr>
          <p:cNvSpPr/>
          <p:nvPr/>
        </p:nvSpPr>
        <p:spPr>
          <a:xfrm rot="16575074">
            <a:off x="10301227" y="2094337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CF1994B9-4289-85AD-180E-40FD273765C7}"/>
              </a:ext>
            </a:extLst>
          </p:cNvPr>
          <p:cNvSpPr/>
          <p:nvPr/>
        </p:nvSpPr>
        <p:spPr>
          <a:xfrm rot="19438418">
            <a:off x="10030824" y="2615116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Circular 32">
            <a:extLst>
              <a:ext uri="{FF2B5EF4-FFF2-40B4-BE49-F238E27FC236}">
                <a16:creationId xmlns:a16="http://schemas.microsoft.com/office/drawing/2014/main" id="{868130FA-7DE6-CB7E-EE38-740142B492BD}"/>
              </a:ext>
            </a:extLst>
          </p:cNvPr>
          <p:cNvSpPr/>
          <p:nvPr/>
        </p:nvSpPr>
        <p:spPr>
          <a:xfrm rot="16575074">
            <a:off x="9132686" y="3177170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1F0DC35C-BEF7-00C8-74AF-7D455B5F1ACB}"/>
              </a:ext>
            </a:extLst>
          </p:cNvPr>
          <p:cNvSpPr/>
          <p:nvPr/>
        </p:nvSpPr>
        <p:spPr>
          <a:xfrm rot="19438418">
            <a:off x="8862283" y="3697949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5" name="Arrow: Circular 34">
            <a:extLst>
              <a:ext uri="{FF2B5EF4-FFF2-40B4-BE49-F238E27FC236}">
                <a16:creationId xmlns:a16="http://schemas.microsoft.com/office/drawing/2014/main" id="{4FA6C6F6-C54F-E266-12D7-5283C80EDDFA}"/>
              </a:ext>
            </a:extLst>
          </p:cNvPr>
          <p:cNvSpPr/>
          <p:nvPr/>
        </p:nvSpPr>
        <p:spPr>
          <a:xfrm rot="16575074">
            <a:off x="7976857" y="4414639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4A24F332-0832-60B9-717B-A3ED150EC684}"/>
              </a:ext>
            </a:extLst>
          </p:cNvPr>
          <p:cNvSpPr/>
          <p:nvPr/>
        </p:nvSpPr>
        <p:spPr>
          <a:xfrm rot="19438418">
            <a:off x="7706454" y="4935418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B90760E1-7944-B99E-5F9D-A0DC9CB6219A}"/>
              </a:ext>
            </a:extLst>
          </p:cNvPr>
          <p:cNvSpPr/>
          <p:nvPr/>
        </p:nvSpPr>
        <p:spPr>
          <a:xfrm rot="19438418">
            <a:off x="8860652" y="4916805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Scores &amp;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Reactivity: consequences to 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Sense of Progression (levels, stages)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Presence  &amp; Escapism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2"/>
              </a:rPr>
              <a:t>https://github.com/agnesnorbury/cognitive-mechanisms-psychotherapy?tab=readme-ov-file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MindPulse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3"/>
              </a:rPr>
              <a:t>https://www.frontiersin.org/journals/neuroscience/articles/10.3389/fnins.2021.650219/full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https://www.tandfonline.com/doi/full/10.1080/23279095.2024.2307413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4111</Words>
  <Application>Microsoft Office PowerPoint</Application>
  <PresentationFormat>Widescreen</PresentationFormat>
  <Paragraphs>616</Paragraphs>
  <Slides>50</Slides>
  <Notes>10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325</cp:revision>
  <dcterms:created xsi:type="dcterms:W3CDTF">2023-09-14T14:24:05Z</dcterms:created>
  <dcterms:modified xsi:type="dcterms:W3CDTF">2024-10-26T16:04:17Z</dcterms:modified>
</cp:coreProperties>
</file>